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5"/>
  </p:notesMasterIdLst>
  <p:handoutMasterIdLst>
    <p:handoutMasterId r:id="rId66"/>
  </p:handoutMasterIdLst>
  <p:sldIdLst>
    <p:sldId id="256" r:id="rId2"/>
    <p:sldId id="387" r:id="rId3"/>
    <p:sldId id="385" r:id="rId4"/>
    <p:sldId id="386" r:id="rId5"/>
    <p:sldId id="552" r:id="rId6"/>
    <p:sldId id="393" r:id="rId7"/>
    <p:sldId id="389" r:id="rId8"/>
    <p:sldId id="474" r:id="rId9"/>
    <p:sldId id="475" r:id="rId10"/>
    <p:sldId id="476" r:id="rId11"/>
    <p:sldId id="489" r:id="rId12"/>
    <p:sldId id="390" r:id="rId13"/>
    <p:sldId id="477" r:id="rId14"/>
    <p:sldId id="527" r:id="rId15"/>
    <p:sldId id="479" r:id="rId16"/>
    <p:sldId id="487" r:id="rId17"/>
    <p:sldId id="392" r:id="rId18"/>
    <p:sldId id="480" r:id="rId19"/>
    <p:sldId id="481" r:id="rId20"/>
    <p:sldId id="482" r:id="rId21"/>
    <p:sldId id="483" r:id="rId22"/>
    <p:sldId id="484" r:id="rId23"/>
    <p:sldId id="485" r:id="rId24"/>
    <p:sldId id="488" r:id="rId25"/>
    <p:sldId id="494" r:id="rId26"/>
    <p:sldId id="495" r:id="rId27"/>
    <p:sldId id="496" r:id="rId28"/>
    <p:sldId id="497" r:id="rId29"/>
    <p:sldId id="490" r:id="rId30"/>
    <p:sldId id="503" r:id="rId31"/>
    <p:sldId id="504" r:id="rId32"/>
    <p:sldId id="505" r:id="rId33"/>
    <p:sldId id="508" r:id="rId34"/>
    <p:sldId id="509" r:id="rId35"/>
    <p:sldId id="506" r:id="rId36"/>
    <p:sldId id="507" r:id="rId37"/>
    <p:sldId id="510" r:id="rId38"/>
    <p:sldId id="512" r:id="rId39"/>
    <p:sldId id="516" r:id="rId40"/>
    <p:sldId id="523" r:id="rId41"/>
    <p:sldId id="524" r:id="rId42"/>
    <p:sldId id="525" r:id="rId43"/>
    <p:sldId id="526" r:id="rId44"/>
    <p:sldId id="528" r:id="rId45"/>
    <p:sldId id="529" r:id="rId46"/>
    <p:sldId id="513" r:id="rId47"/>
    <p:sldId id="517" r:id="rId48"/>
    <p:sldId id="542" r:id="rId49"/>
    <p:sldId id="518" r:id="rId50"/>
    <p:sldId id="532" r:id="rId51"/>
    <p:sldId id="521" r:id="rId52"/>
    <p:sldId id="522" r:id="rId53"/>
    <p:sldId id="547" r:id="rId54"/>
    <p:sldId id="530" r:id="rId55"/>
    <p:sldId id="531" r:id="rId56"/>
    <p:sldId id="543" r:id="rId57"/>
    <p:sldId id="544" r:id="rId58"/>
    <p:sldId id="551" r:id="rId59"/>
    <p:sldId id="533" r:id="rId60"/>
    <p:sldId id="534" r:id="rId61"/>
    <p:sldId id="535" r:id="rId62"/>
    <p:sldId id="491" r:id="rId63"/>
    <p:sldId id="492" r:id="rId6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4B4"/>
    <a:srgbClr val="FFC000"/>
    <a:srgbClr val="4D4D4D"/>
    <a:srgbClr val="F2F2F2"/>
    <a:srgbClr val="000000"/>
    <a:srgbClr val="FF5050"/>
    <a:srgbClr val="333333"/>
    <a:srgbClr val="2929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66" autoAdjust="0"/>
    <p:restoredTop sz="79823" autoAdjust="0"/>
  </p:normalViewPr>
  <p:slideViewPr>
    <p:cSldViewPr>
      <p:cViewPr varScale="1">
        <p:scale>
          <a:sx n="91" d="100"/>
          <a:sy n="91" d="100"/>
        </p:scale>
        <p:origin x="354" y="66"/>
      </p:cViewPr>
      <p:guideLst>
        <p:guide orient="horz" pos="2160"/>
        <p:guide pos="2880"/>
      </p:guideLst>
    </p:cSldViewPr>
  </p:slideViewPr>
  <p:outlineViewPr>
    <p:cViewPr>
      <p:scale>
        <a:sx n="33" d="100"/>
        <a:sy n="33" d="100"/>
      </p:scale>
      <p:origin x="0" y="432"/>
    </p:cViewPr>
  </p:outlineViewPr>
  <p:notesTextViewPr>
    <p:cViewPr>
      <p:scale>
        <a:sx n="125" d="100"/>
        <a:sy n="125" d="100"/>
      </p:scale>
      <p:origin x="0" y="0"/>
    </p:cViewPr>
  </p:notesTextViewPr>
  <p:sorterViewPr>
    <p:cViewPr>
      <p:scale>
        <a:sx n="33" d="100"/>
        <a:sy n="33" d="100"/>
      </p:scale>
      <p:origin x="0" y="-7200"/>
    </p:cViewPr>
  </p:sorterViewPr>
  <p:notesViewPr>
    <p:cSldViewPr>
      <p:cViewPr varScale="1">
        <p:scale>
          <a:sx n="55" d="100"/>
          <a:sy n="55" d="100"/>
        </p:scale>
        <p:origin x="2796"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C31F5C4-6B49-4C86-A2DE-32A66D840886}" type="datetimeFigureOut">
              <a:rPr kumimoji="1" lang="ja-JP" altLang="en-US" smtClean="0"/>
              <a:pPr/>
              <a:t>2016/3/11</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96840A-D37F-4926-8E05-396A9738F0A7}" type="slidenum">
              <a:rPr kumimoji="1" lang="ja-JP" altLang="en-US" smtClean="0"/>
              <a:pPr/>
              <a:t>‹#›</a:t>
            </a:fld>
            <a:endParaRPr kumimoji="1" lang="ja-JP" altLang="en-US"/>
          </a:p>
        </p:txBody>
      </p:sp>
    </p:spTree>
    <p:extLst>
      <p:ext uri="{BB962C8B-B14F-4D97-AF65-F5344CB8AC3E}">
        <p14:creationId xmlns:p14="http://schemas.microsoft.com/office/powerpoint/2010/main" val="20836909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A31E89-D484-4C32-AED5-D0DBDAB35374}" type="datetimeFigureOut">
              <a:rPr kumimoji="1" lang="ja-JP" altLang="en-US" smtClean="0"/>
              <a:pPr/>
              <a:t>2016/3/11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D82345-0678-4811-8ABF-8721649F7B14}" type="slidenum">
              <a:rPr kumimoji="1" lang="ja-JP" altLang="en-US" smtClean="0"/>
              <a:pPr/>
              <a:t>‹#›</a:t>
            </a:fld>
            <a:endParaRPr kumimoji="1" lang="ja-JP" altLang="en-US"/>
          </a:p>
        </p:txBody>
      </p:sp>
    </p:spTree>
    <p:extLst>
      <p:ext uri="{BB962C8B-B14F-4D97-AF65-F5344CB8AC3E}">
        <p14:creationId xmlns:p14="http://schemas.microsoft.com/office/powerpoint/2010/main" val="33944326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1</a:t>
            </a:fld>
            <a:endParaRPr kumimoji="1" lang="ja-JP" altLang="en-US"/>
          </a:p>
        </p:txBody>
      </p:sp>
    </p:spTree>
    <p:extLst>
      <p:ext uri="{BB962C8B-B14F-4D97-AF65-F5344CB8AC3E}">
        <p14:creationId xmlns:p14="http://schemas.microsoft.com/office/powerpoint/2010/main" val="2894502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・既に動いている実績のあるファイルを使用できる</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18</a:t>
            </a:fld>
            <a:endParaRPr kumimoji="1" lang="ja-JP" altLang="en-US"/>
          </a:p>
        </p:txBody>
      </p:sp>
    </p:spTree>
    <p:extLst>
      <p:ext uri="{BB962C8B-B14F-4D97-AF65-F5344CB8AC3E}">
        <p14:creationId xmlns:p14="http://schemas.microsoft.com/office/powerpoint/2010/main" val="11761099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・既に動いている実績のあるファイルを使用できる</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19</a:t>
            </a:fld>
            <a:endParaRPr kumimoji="1" lang="ja-JP" altLang="en-US"/>
          </a:p>
        </p:txBody>
      </p:sp>
    </p:spTree>
    <p:extLst>
      <p:ext uri="{BB962C8B-B14F-4D97-AF65-F5344CB8AC3E}">
        <p14:creationId xmlns:p14="http://schemas.microsoft.com/office/powerpoint/2010/main" val="2053252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・設計書が</a:t>
            </a:r>
            <a:endParaRPr kumimoji="1" lang="en-US" altLang="ja-JP" dirty="0" smtClean="0"/>
          </a:p>
          <a:p>
            <a:r>
              <a:rPr kumimoji="1" lang="ja-JP" altLang="en-US" dirty="0" smtClean="0"/>
              <a:t>・手順書のレビューと比べて機械的な</a:t>
            </a:r>
            <a:r>
              <a:rPr kumimoji="1" lang="en-US" altLang="ja-JP" dirty="0" smtClean="0"/>
              <a:t>Validation</a:t>
            </a:r>
            <a:r>
              <a:rPr kumimoji="1" lang="ja-JP" altLang="en-US" dirty="0" smtClean="0"/>
              <a:t>が掛けやすくポカミスを抑制できるというのも上げられる</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20</a:t>
            </a:fld>
            <a:endParaRPr kumimoji="1" lang="ja-JP" altLang="en-US"/>
          </a:p>
        </p:txBody>
      </p:sp>
    </p:spTree>
    <p:extLst>
      <p:ext uri="{BB962C8B-B14F-4D97-AF65-F5344CB8AC3E}">
        <p14:creationId xmlns:p14="http://schemas.microsoft.com/office/powerpoint/2010/main" val="1870721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a:t>
            </a:r>
            <a:r>
              <a:rPr kumimoji="1" lang="en-US" altLang="ja-JP" dirty="0" smtClean="0"/>
              <a:t>Pull</a:t>
            </a:r>
            <a:r>
              <a:rPr kumimoji="1" lang="ja-JP" altLang="en-US" dirty="0" smtClean="0"/>
              <a:t> </a:t>
            </a:r>
            <a:r>
              <a:rPr kumimoji="1" lang="en-US" altLang="ja-JP" dirty="0" smtClean="0"/>
              <a:t>Request</a:t>
            </a:r>
            <a:r>
              <a:rPr kumimoji="1" lang="ja-JP" altLang="en-US" dirty="0" smtClean="0"/>
              <a:t>駆動開発が可能</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21</a:t>
            </a:fld>
            <a:endParaRPr kumimoji="1" lang="ja-JP" altLang="en-US"/>
          </a:p>
        </p:txBody>
      </p:sp>
    </p:spTree>
    <p:extLst>
      <p:ext uri="{BB962C8B-B14F-4D97-AF65-F5344CB8AC3E}">
        <p14:creationId xmlns:p14="http://schemas.microsoft.com/office/powerpoint/2010/main" val="42789850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・例えば、長年使った既存システムがここにあります。</a:t>
            </a:r>
            <a:endParaRPr kumimoji="1" lang="en-US" altLang="ja-JP" dirty="0" smtClean="0"/>
          </a:p>
          <a:p>
            <a:r>
              <a:rPr kumimoji="1" lang="ja-JP" altLang="en-US" dirty="0" smtClean="0"/>
              <a:t>お客さんから「新サーバへの移行」を依頼され、</a:t>
            </a:r>
            <a:r>
              <a:rPr kumimoji="1" lang="en-US" altLang="ja-JP" dirty="0" smtClean="0"/>
              <a:t>OS</a:t>
            </a:r>
            <a:r>
              <a:rPr kumimoji="1" lang="ja-JP" altLang="en-US" dirty="0" smtClean="0"/>
              <a:t>が異なるのでイメージごとコピーでは済まない</a:t>
            </a:r>
            <a:r>
              <a:rPr kumimoji="1" lang="en-US" altLang="ja-JP" dirty="0" smtClean="0"/>
              <a:t>……</a:t>
            </a:r>
            <a:r>
              <a:rPr kumimoji="1" lang="ja-JP" altLang="en-US" dirty="0" smtClean="0"/>
              <a:t>というときに</a:t>
            </a:r>
            <a:endParaRPr kumimoji="1" lang="en-US" altLang="ja-JP" dirty="0" smtClean="0"/>
          </a:p>
          <a:p>
            <a:r>
              <a:rPr kumimoji="1" lang="ja-JP" altLang="en-US" dirty="0" smtClean="0"/>
              <a:t>あなたの手元にある設計書は果たして現在のシステムと同一でしょうか？信用できますか？</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22</a:t>
            </a:fld>
            <a:endParaRPr kumimoji="1" lang="ja-JP" altLang="en-US"/>
          </a:p>
        </p:txBody>
      </p:sp>
    </p:spTree>
    <p:extLst>
      <p:ext uri="{BB962C8B-B14F-4D97-AF65-F5344CB8AC3E}">
        <p14:creationId xmlns:p14="http://schemas.microsoft.com/office/powerpoint/2010/main" val="8577669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レベル感も色々：</a:t>
            </a:r>
            <a:r>
              <a:rPr kumimoji="1" lang="en-US" altLang="ja-JP" dirty="0" err="1" smtClean="0"/>
              <a:t>chefspec</a:t>
            </a:r>
            <a:r>
              <a:rPr kumimoji="1" lang="en-US" altLang="ja-JP" dirty="0" smtClean="0"/>
              <a:t>, test-kitchen, </a:t>
            </a:r>
            <a:r>
              <a:rPr kumimoji="1" lang="en-US" altLang="ja-JP" dirty="0" err="1" smtClean="0"/>
              <a:t>serverspec</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23</a:t>
            </a:fld>
            <a:endParaRPr kumimoji="1" lang="ja-JP" altLang="en-US"/>
          </a:p>
        </p:txBody>
      </p:sp>
    </p:spTree>
    <p:extLst>
      <p:ext uri="{BB962C8B-B14F-4D97-AF65-F5344CB8AC3E}">
        <p14:creationId xmlns:p14="http://schemas.microsoft.com/office/powerpoint/2010/main" val="16563296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記述方法の問題と、ファイルを作る前に実物が出来るのでは問題</a:t>
            </a:r>
            <a:endParaRPr kumimoji="1" lang="en-US" altLang="ja-JP" dirty="0" smtClean="0"/>
          </a:p>
          <a:p>
            <a:endParaRPr kumimoji="1" lang="en-US" altLang="ja-JP" dirty="0" smtClean="0"/>
          </a:p>
          <a:p>
            <a:r>
              <a:rPr kumimoji="1" lang="en-US" altLang="ja-JP" dirty="0" smtClean="0"/>
              <a:t>JSON</a:t>
            </a:r>
            <a:r>
              <a:rPr kumimoji="1" lang="ja-JP" altLang="en-US" dirty="0" err="1" smtClean="0"/>
              <a:t>、</a:t>
            </a:r>
            <a:r>
              <a:rPr kumimoji="1" lang="en-US" altLang="ja-JP" dirty="0" smtClean="0"/>
              <a:t>YAML</a:t>
            </a:r>
            <a:r>
              <a:rPr kumimoji="1" lang="ja-JP" altLang="en-US" dirty="0" smtClean="0"/>
              <a:t>といった汎用的なデータフォーマットを使っているツールもある</a:t>
            </a:r>
            <a:endParaRPr kumimoji="1" lang="en-US" altLang="ja-JP" dirty="0" smtClean="0"/>
          </a:p>
          <a:p>
            <a:r>
              <a:rPr kumimoji="1" lang="en-US" altLang="ja-JP" dirty="0" smtClean="0"/>
              <a:t>Ruby</a:t>
            </a:r>
            <a:r>
              <a:rPr kumimoji="1" lang="ja-JP" altLang="en-US" dirty="0" smtClean="0"/>
              <a:t>による</a:t>
            </a:r>
            <a:r>
              <a:rPr kumimoji="1" lang="en-US" altLang="ja-JP" dirty="0" smtClean="0"/>
              <a:t>DSL</a:t>
            </a:r>
            <a:r>
              <a:rPr kumimoji="1" lang="ja-JP" altLang="en-US" dirty="0" err="1" smtClean="0"/>
              <a:t>、</a:t>
            </a:r>
            <a:r>
              <a:rPr kumimoji="1" lang="en-US" altLang="ja-JP" dirty="0" smtClean="0"/>
              <a:t>Terraform</a:t>
            </a:r>
            <a:r>
              <a:rPr kumimoji="1" lang="ja-JP" altLang="en-US" dirty="0" smtClean="0"/>
              <a:t>自身も</a:t>
            </a:r>
            <a:r>
              <a:rPr kumimoji="1" lang="en-US" altLang="ja-JP" dirty="0" smtClean="0"/>
              <a:t>HCL</a:t>
            </a:r>
            <a:r>
              <a:rPr kumimoji="1" lang="ja-JP" altLang="en-US" dirty="0" smtClean="0"/>
              <a:t>という</a:t>
            </a:r>
            <a:r>
              <a:rPr kumimoji="1" lang="en-US" altLang="ja-JP" dirty="0" smtClean="0"/>
              <a:t>JSON</a:t>
            </a:r>
            <a:r>
              <a:rPr kumimoji="1" lang="ja-JP" altLang="en-US" dirty="0" smtClean="0"/>
              <a:t>に似ているがちょっと違う</a:t>
            </a:r>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25</a:t>
            </a:fld>
            <a:endParaRPr kumimoji="1" lang="ja-JP" altLang="en-US"/>
          </a:p>
        </p:txBody>
      </p:sp>
    </p:spTree>
    <p:extLst>
      <p:ext uri="{BB962C8B-B14F-4D97-AF65-F5344CB8AC3E}">
        <p14:creationId xmlns:p14="http://schemas.microsoft.com/office/powerpoint/2010/main" val="4093313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直接手を入れるとコード＝システムの関連が崩れる</a:t>
            </a:r>
            <a:endParaRPr kumimoji="1" lang="en-US" altLang="ja-JP" dirty="0" smtClean="0"/>
          </a:p>
          <a:p>
            <a:pPr marL="228600" indent="-228600">
              <a:buAutoNum type="arabicPeriod"/>
            </a:pPr>
            <a:r>
              <a:rPr kumimoji="1" lang="ja-JP" altLang="en-US" dirty="0" smtClean="0"/>
              <a:t>両方に入れる</a:t>
            </a:r>
            <a:endParaRPr kumimoji="1" lang="en-US" altLang="ja-JP" dirty="0" smtClean="0"/>
          </a:p>
          <a:p>
            <a:pPr marL="228600" indent="-228600">
              <a:buAutoNum type="arabicPeriod"/>
            </a:pPr>
            <a:r>
              <a:rPr kumimoji="1" lang="ja-JP" altLang="en-US" dirty="0" smtClean="0"/>
              <a:t>コードに入れてすぐ自動構築する</a:t>
            </a:r>
            <a:endParaRPr kumimoji="1" lang="en-US" altLang="ja-JP" dirty="0" smtClean="0"/>
          </a:p>
          <a:p>
            <a:pPr marL="228600" indent="-228600">
              <a:buAutoNum type="arabicPeriod"/>
            </a:pPr>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26</a:t>
            </a:fld>
            <a:endParaRPr kumimoji="1" lang="ja-JP" altLang="en-US"/>
          </a:p>
        </p:txBody>
      </p:sp>
    </p:spTree>
    <p:extLst>
      <p:ext uri="{BB962C8B-B14F-4D97-AF65-F5344CB8AC3E}">
        <p14:creationId xmlns:p14="http://schemas.microsoft.com/office/powerpoint/2010/main" val="11169044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これは</a:t>
            </a:r>
            <a:r>
              <a:rPr kumimoji="1" lang="en-US" altLang="ja-JP" dirty="0" smtClean="0"/>
              <a:t>Container</a:t>
            </a:r>
            <a:r>
              <a:rPr kumimoji="1" lang="ja-JP" altLang="en-US" dirty="0" smtClean="0"/>
              <a:t>でも問題になるパターン</a:t>
            </a:r>
            <a:endParaRPr kumimoji="1" lang="en-US" altLang="ja-JP" dirty="0" smtClean="0"/>
          </a:p>
          <a:p>
            <a:endParaRPr kumimoji="1" lang="en-US" altLang="ja-JP" dirty="0" smtClean="0"/>
          </a:p>
          <a:p>
            <a:r>
              <a:rPr kumimoji="1" lang="en-US" altLang="ja-JP" dirty="0" smtClean="0"/>
              <a:t>Terraform</a:t>
            </a:r>
            <a:r>
              <a:rPr kumimoji="1" lang="ja-JP" altLang="en-US" dirty="0" smtClean="0"/>
              <a:t>は差分を適用することで、既存のインスタンスをそのまま使える</a:t>
            </a:r>
            <a:endParaRPr kumimoji="1" lang="en-US" altLang="ja-JP" dirty="0" smtClean="0"/>
          </a:p>
          <a:p>
            <a:r>
              <a:rPr kumimoji="1" lang="ja-JP" altLang="en-US" dirty="0" smtClean="0"/>
              <a:t>→変更の種類によっては無理。</a:t>
            </a:r>
            <a:endParaRPr kumimoji="1" lang="en-US" altLang="ja-JP" dirty="0" smtClean="0"/>
          </a:p>
          <a:p>
            <a:endParaRPr kumimoji="1" lang="en-US" altLang="ja-JP" dirty="0" smtClean="0"/>
          </a:p>
          <a:p>
            <a:r>
              <a:rPr kumimoji="1" lang="en-US" altLang="ja-JP" dirty="0" smtClean="0"/>
              <a:t>Chef</a:t>
            </a:r>
            <a:r>
              <a:rPr kumimoji="1" lang="ja-JP" altLang="en-US" dirty="0" smtClean="0"/>
              <a:t>の場合は冪等性によって、既存環境を残しつつ修正を適用できるようになっていますが、変更内容によっては再構築が必要になることがあります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27</a:t>
            </a:fld>
            <a:endParaRPr kumimoji="1" lang="ja-JP" altLang="en-US"/>
          </a:p>
        </p:txBody>
      </p:sp>
    </p:spTree>
    <p:extLst>
      <p:ext uri="{BB962C8B-B14F-4D97-AF65-F5344CB8AC3E}">
        <p14:creationId xmlns:p14="http://schemas.microsoft.com/office/powerpoint/2010/main" val="21138826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28600" indent="-228600">
              <a:buAutoNum type="arabicPeriod"/>
            </a:pPr>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28</a:t>
            </a:fld>
            <a:endParaRPr kumimoji="1" lang="ja-JP" altLang="en-US"/>
          </a:p>
        </p:txBody>
      </p:sp>
    </p:spTree>
    <p:extLst>
      <p:ext uri="{BB962C8B-B14F-4D97-AF65-F5344CB8AC3E}">
        <p14:creationId xmlns:p14="http://schemas.microsoft.com/office/powerpoint/2010/main" val="3084630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Puppet</a:t>
            </a:r>
            <a:r>
              <a:rPr kumimoji="1" lang="ja-JP" altLang="en-US" dirty="0" smtClean="0"/>
              <a:t>の初出は</a:t>
            </a:r>
            <a:r>
              <a:rPr kumimoji="1" lang="en-US" altLang="ja-JP" dirty="0" smtClean="0"/>
              <a:t>2005</a:t>
            </a:r>
            <a:r>
              <a:rPr kumimoji="1" lang="ja-JP" altLang="en-US" dirty="0" smtClean="0"/>
              <a:t>年</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6</a:t>
            </a:fld>
            <a:endParaRPr kumimoji="1" lang="ja-JP" altLang="en-US"/>
          </a:p>
        </p:txBody>
      </p:sp>
    </p:spTree>
    <p:extLst>
      <p:ext uri="{BB962C8B-B14F-4D97-AF65-F5344CB8AC3E}">
        <p14:creationId xmlns:p14="http://schemas.microsoft.com/office/powerpoint/2010/main" val="26593192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30</a:t>
            </a:fld>
            <a:endParaRPr kumimoji="1" lang="ja-JP" altLang="en-US"/>
          </a:p>
        </p:txBody>
      </p:sp>
    </p:spTree>
    <p:extLst>
      <p:ext uri="{BB962C8B-B14F-4D97-AF65-F5344CB8AC3E}">
        <p14:creationId xmlns:p14="http://schemas.microsoft.com/office/powerpoint/2010/main" val="40310966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VPC</a:t>
            </a:r>
            <a:r>
              <a:rPr kumimoji="1" lang="ja-JP" altLang="en-US" dirty="0" smtClean="0"/>
              <a:t>を作る所までは写経です</a:t>
            </a:r>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31</a:t>
            </a:fld>
            <a:endParaRPr kumimoji="1" lang="ja-JP" altLang="en-US"/>
          </a:p>
        </p:txBody>
      </p:sp>
    </p:spTree>
    <p:extLst>
      <p:ext uri="{BB962C8B-B14F-4D97-AF65-F5344CB8AC3E}">
        <p14:creationId xmlns:p14="http://schemas.microsoft.com/office/powerpoint/2010/main" val="4653498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32</a:t>
            </a:fld>
            <a:endParaRPr kumimoji="1" lang="ja-JP" altLang="en-US"/>
          </a:p>
        </p:txBody>
      </p:sp>
    </p:spTree>
    <p:extLst>
      <p:ext uri="{BB962C8B-B14F-4D97-AF65-F5344CB8AC3E}">
        <p14:creationId xmlns:p14="http://schemas.microsoft.com/office/powerpoint/2010/main" val="20695998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33</a:t>
            </a:fld>
            <a:endParaRPr kumimoji="1" lang="ja-JP" altLang="en-US"/>
          </a:p>
        </p:txBody>
      </p:sp>
    </p:spTree>
    <p:extLst>
      <p:ext uri="{BB962C8B-B14F-4D97-AF65-F5344CB8AC3E}">
        <p14:creationId xmlns:p14="http://schemas.microsoft.com/office/powerpoint/2010/main" val="21448688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34</a:t>
            </a:fld>
            <a:endParaRPr kumimoji="1" lang="ja-JP" altLang="en-US"/>
          </a:p>
        </p:txBody>
      </p:sp>
    </p:spTree>
    <p:extLst>
      <p:ext uri="{BB962C8B-B14F-4D97-AF65-F5344CB8AC3E}">
        <p14:creationId xmlns:p14="http://schemas.microsoft.com/office/powerpoint/2010/main" val="36914927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35</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36</a:t>
            </a:fld>
            <a:endParaRPr kumimoji="1" lang="ja-JP" altLang="en-US"/>
          </a:p>
        </p:txBody>
      </p:sp>
    </p:spTree>
    <p:extLst>
      <p:ext uri="{BB962C8B-B14F-4D97-AF65-F5344CB8AC3E}">
        <p14:creationId xmlns:p14="http://schemas.microsoft.com/office/powerpoint/2010/main" val="34388098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37</a:t>
            </a:fld>
            <a:endParaRPr kumimoji="1" lang="ja-JP" altLang="en-US"/>
          </a:p>
        </p:txBody>
      </p:sp>
    </p:spTree>
    <p:extLst>
      <p:ext uri="{BB962C8B-B14F-4D97-AF65-F5344CB8AC3E}">
        <p14:creationId xmlns:p14="http://schemas.microsoft.com/office/powerpoint/2010/main" val="1235331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38</a:t>
            </a:fld>
            <a:endParaRPr kumimoji="1" lang="ja-JP" altLang="en-US"/>
          </a:p>
        </p:txBody>
      </p:sp>
    </p:spTree>
    <p:extLst>
      <p:ext uri="{BB962C8B-B14F-4D97-AF65-F5344CB8AC3E}">
        <p14:creationId xmlns:p14="http://schemas.microsoft.com/office/powerpoint/2010/main" val="10645876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39</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7</a:t>
            </a:fld>
            <a:endParaRPr kumimoji="1" lang="ja-JP" altLang="en-US"/>
          </a:p>
        </p:txBody>
      </p:sp>
    </p:spTree>
    <p:extLst>
      <p:ext uri="{BB962C8B-B14F-4D97-AF65-F5344CB8AC3E}">
        <p14:creationId xmlns:p14="http://schemas.microsoft.com/office/powerpoint/2010/main" val="21485104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40</a:t>
            </a:fld>
            <a:endParaRPr kumimoji="1" lang="ja-JP" altLang="en-US"/>
          </a:p>
        </p:txBody>
      </p:sp>
    </p:spTree>
    <p:extLst>
      <p:ext uri="{BB962C8B-B14F-4D97-AF65-F5344CB8AC3E}">
        <p14:creationId xmlns:p14="http://schemas.microsoft.com/office/powerpoint/2010/main" val="10645876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41</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強いてあげるなら</a:t>
            </a:r>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42</a:t>
            </a:fld>
            <a:endParaRPr kumimoji="1" lang="ja-JP" altLang="en-US"/>
          </a:p>
        </p:txBody>
      </p:sp>
    </p:spTree>
    <p:extLst>
      <p:ext uri="{BB962C8B-B14F-4D97-AF65-F5344CB8AC3E}">
        <p14:creationId xmlns:p14="http://schemas.microsoft.com/office/powerpoint/2010/main" val="10645876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43</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強いてあげるなら</a:t>
            </a:r>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44</a:t>
            </a:fld>
            <a:endParaRPr kumimoji="1" lang="ja-JP" altLang="en-US"/>
          </a:p>
        </p:txBody>
      </p:sp>
    </p:spTree>
    <p:extLst>
      <p:ext uri="{BB962C8B-B14F-4D97-AF65-F5344CB8AC3E}">
        <p14:creationId xmlns:p14="http://schemas.microsoft.com/office/powerpoint/2010/main" val="10645876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45</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46</a:t>
            </a:fld>
            <a:endParaRPr kumimoji="1" lang="ja-JP" altLang="en-US"/>
          </a:p>
        </p:txBody>
      </p:sp>
    </p:spTree>
    <p:extLst>
      <p:ext uri="{BB962C8B-B14F-4D97-AF65-F5344CB8AC3E}">
        <p14:creationId xmlns:p14="http://schemas.microsoft.com/office/powerpoint/2010/main" val="15424451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47</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48</a:t>
            </a:fld>
            <a:endParaRPr kumimoji="1" lang="ja-JP" altLang="en-US"/>
          </a:p>
        </p:txBody>
      </p:sp>
    </p:spTree>
    <p:extLst>
      <p:ext uri="{BB962C8B-B14F-4D97-AF65-F5344CB8AC3E}">
        <p14:creationId xmlns:p14="http://schemas.microsoft.com/office/powerpoint/2010/main" val="191648014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49</a:t>
            </a:fld>
            <a:endParaRPr kumimoji="1" lang="ja-JP" altLang="en-US"/>
          </a:p>
        </p:txBody>
      </p:sp>
    </p:spTree>
    <p:extLst>
      <p:ext uri="{BB962C8B-B14F-4D97-AF65-F5344CB8AC3E}">
        <p14:creationId xmlns:p14="http://schemas.microsoft.com/office/powerpoint/2010/main" val="1542445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8</a:t>
            </a:fld>
            <a:endParaRPr kumimoji="1" lang="ja-JP" altLang="en-US"/>
          </a:p>
        </p:txBody>
      </p:sp>
    </p:spTree>
    <p:extLst>
      <p:ext uri="{BB962C8B-B14F-4D97-AF65-F5344CB8AC3E}">
        <p14:creationId xmlns:p14="http://schemas.microsoft.com/office/powerpoint/2010/main" val="29860625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50</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51</a:t>
            </a:fld>
            <a:endParaRPr kumimoji="1" lang="ja-JP" altLang="en-US"/>
          </a:p>
        </p:txBody>
      </p:sp>
    </p:spTree>
    <p:extLst>
      <p:ext uri="{BB962C8B-B14F-4D97-AF65-F5344CB8AC3E}">
        <p14:creationId xmlns:p14="http://schemas.microsoft.com/office/powerpoint/2010/main" val="154244510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52</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54</a:t>
            </a:fld>
            <a:endParaRPr kumimoji="1" lang="ja-JP" altLang="en-US"/>
          </a:p>
        </p:txBody>
      </p:sp>
    </p:spTree>
    <p:extLst>
      <p:ext uri="{BB962C8B-B14F-4D97-AF65-F5344CB8AC3E}">
        <p14:creationId xmlns:p14="http://schemas.microsoft.com/office/powerpoint/2010/main" val="154244510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時間が余るようなら</a:t>
            </a:r>
            <a:r>
              <a:rPr kumimoji="1" lang="en-US" altLang="ja-JP" dirty="0" err="1" smtClean="0"/>
              <a:t>Ansible</a:t>
            </a:r>
            <a:r>
              <a:rPr kumimoji="1" lang="ja-JP" altLang="en-US" dirty="0" smtClean="0"/>
              <a:t>とか</a:t>
            </a:r>
            <a:r>
              <a:rPr kumimoji="1" lang="en-US" altLang="ja-JP" dirty="0" smtClean="0"/>
              <a:t>remote-exec</a:t>
            </a:r>
            <a:r>
              <a:rPr kumimoji="1" lang="ja-JP" altLang="en-US" dirty="0" smtClean="0"/>
              <a:t>とか。</a:t>
            </a:r>
            <a:r>
              <a:rPr kumimoji="1" lang="en-US" altLang="ja-JP" dirty="0" smtClean="0"/>
              <a:t>Chef</a:t>
            </a:r>
            <a:r>
              <a:rPr kumimoji="1" lang="ja-JP" altLang="en-US" dirty="0" smtClean="0"/>
              <a:t>は</a:t>
            </a:r>
            <a:r>
              <a:rPr kumimoji="1" lang="en-US" altLang="ja-JP" dirty="0" smtClean="0"/>
              <a:t>Chef server</a:t>
            </a:r>
            <a:r>
              <a:rPr kumimoji="1" lang="ja-JP" altLang="en-US" dirty="0" smtClean="0"/>
              <a:t>が必要なのでちょっとつらいか。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55</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時間が余るようなら</a:t>
            </a:r>
            <a:r>
              <a:rPr kumimoji="1" lang="en-US" altLang="ja-JP" dirty="0" err="1" smtClean="0"/>
              <a:t>Ansible</a:t>
            </a:r>
            <a:r>
              <a:rPr kumimoji="1" lang="ja-JP" altLang="en-US" dirty="0" smtClean="0"/>
              <a:t>とか</a:t>
            </a:r>
            <a:r>
              <a:rPr kumimoji="1" lang="en-US" altLang="ja-JP" dirty="0" smtClean="0"/>
              <a:t>remote-exec</a:t>
            </a:r>
            <a:r>
              <a:rPr kumimoji="1" lang="ja-JP" altLang="en-US" dirty="0" smtClean="0"/>
              <a:t>とか。</a:t>
            </a:r>
            <a:r>
              <a:rPr kumimoji="1" lang="en-US" altLang="ja-JP" dirty="0" smtClean="0"/>
              <a:t>Chef</a:t>
            </a:r>
            <a:r>
              <a:rPr kumimoji="1" lang="ja-JP" altLang="en-US" dirty="0" smtClean="0"/>
              <a:t>は</a:t>
            </a:r>
            <a:r>
              <a:rPr kumimoji="1" lang="en-US" altLang="ja-JP" dirty="0" smtClean="0"/>
              <a:t>Chef server</a:t>
            </a:r>
            <a:r>
              <a:rPr kumimoji="1" lang="ja-JP" altLang="en-US" dirty="0" smtClean="0"/>
              <a:t>が必要なのでちょっとつらいか。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56</a:t>
            </a:fld>
            <a:endParaRPr kumimoji="1" lang="ja-JP" altLang="en-US"/>
          </a:p>
        </p:txBody>
      </p:sp>
    </p:spTree>
    <p:extLst>
      <p:ext uri="{BB962C8B-B14F-4D97-AF65-F5344CB8AC3E}">
        <p14:creationId xmlns:p14="http://schemas.microsoft.com/office/powerpoint/2010/main" val="104593816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時間が余るようなら</a:t>
            </a:r>
            <a:r>
              <a:rPr kumimoji="1" lang="en-US" altLang="ja-JP" dirty="0" err="1" smtClean="0"/>
              <a:t>Ansible</a:t>
            </a:r>
            <a:r>
              <a:rPr kumimoji="1" lang="ja-JP" altLang="en-US" dirty="0" smtClean="0"/>
              <a:t>とか</a:t>
            </a:r>
            <a:r>
              <a:rPr kumimoji="1" lang="en-US" altLang="ja-JP" dirty="0" smtClean="0"/>
              <a:t>remote-exec</a:t>
            </a:r>
            <a:r>
              <a:rPr kumimoji="1" lang="ja-JP" altLang="en-US" dirty="0" smtClean="0"/>
              <a:t>とか。</a:t>
            </a:r>
            <a:r>
              <a:rPr kumimoji="1" lang="en-US" altLang="ja-JP" dirty="0" smtClean="0"/>
              <a:t>Chef</a:t>
            </a:r>
            <a:r>
              <a:rPr kumimoji="1" lang="ja-JP" altLang="en-US" dirty="0" smtClean="0"/>
              <a:t>は</a:t>
            </a:r>
            <a:r>
              <a:rPr kumimoji="1" lang="en-US" altLang="ja-JP" dirty="0" smtClean="0"/>
              <a:t>Chef server</a:t>
            </a:r>
            <a:r>
              <a:rPr kumimoji="1" lang="ja-JP" altLang="en-US" dirty="0" smtClean="0"/>
              <a:t>が必要なのでちょっとつらいか。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57</a:t>
            </a:fld>
            <a:endParaRPr kumimoji="1" lang="ja-JP" altLang="en-US"/>
          </a:p>
        </p:txBody>
      </p:sp>
    </p:spTree>
    <p:extLst>
      <p:ext uri="{BB962C8B-B14F-4D97-AF65-F5344CB8AC3E}">
        <p14:creationId xmlns:p14="http://schemas.microsoft.com/office/powerpoint/2010/main" val="375917656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時間が余るようなら</a:t>
            </a:r>
            <a:r>
              <a:rPr kumimoji="1" lang="en-US" altLang="ja-JP" dirty="0" err="1" smtClean="0"/>
              <a:t>Ansible</a:t>
            </a:r>
            <a:r>
              <a:rPr kumimoji="1" lang="ja-JP" altLang="en-US" dirty="0" smtClean="0"/>
              <a:t>とか</a:t>
            </a:r>
            <a:r>
              <a:rPr kumimoji="1" lang="en-US" altLang="ja-JP" dirty="0" smtClean="0"/>
              <a:t>remote-exec</a:t>
            </a:r>
            <a:r>
              <a:rPr kumimoji="1" lang="ja-JP" altLang="en-US" dirty="0" smtClean="0"/>
              <a:t>とか。</a:t>
            </a:r>
            <a:r>
              <a:rPr kumimoji="1" lang="en-US" altLang="ja-JP" dirty="0" smtClean="0"/>
              <a:t>Chef</a:t>
            </a:r>
            <a:r>
              <a:rPr kumimoji="1" lang="ja-JP" altLang="en-US" dirty="0" smtClean="0"/>
              <a:t>は</a:t>
            </a:r>
            <a:r>
              <a:rPr kumimoji="1" lang="en-US" altLang="ja-JP" dirty="0" smtClean="0"/>
              <a:t>Chef server</a:t>
            </a:r>
            <a:r>
              <a:rPr kumimoji="1" lang="ja-JP" altLang="en-US" dirty="0" smtClean="0"/>
              <a:t>が必要なのでちょっとつらいか。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58</a:t>
            </a:fld>
            <a:endParaRPr kumimoji="1" lang="ja-JP" altLang="en-US"/>
          </a:p>
        </p:txBody>
      </p:sp>
    </p:spTree>
    <p:extLst>
      <p:ext uri="{BB962C8B-B14F-4D97-AF65-F5344CB8AC3E}">
        <p14:creationId xmlns:p14="http://schemas.microsoft.com/office/powerpoint/2010/main" val="17144394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59</a:t>
            </a:fld>
            <a:endParaRPr kumimoji="1" lang="ja-JP" altLang="en-US"/>
          </a:p>
        </p:txBody>
      </p:sp>
    </p:spTree>
    <p:extLst>
      <p:ext uri="{BB962C8B-B14F-4D97-AF65-F5344CB8AC3E}">
        <p14:creationId xmlns:p14="http://schemas.microsoft.com/office/powerpoint/2010/main" val="154244510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60</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en-US" altLang="ja-JP" dirty="0" err="1" smtClean="0"/>
              <a:t>tf</a:t>
            </a:r>
            <a:r>
              <a:rPr kumimoji="1" lang="ja-JP" altLang="en-US" dirty="0" smtClean="0"/>
              <a:t>ファイルは</a:t>
            </a:r>
            <a:r>
              <a:rPr lang="en-US" altLang="ja-JP" sz="1200" dirty="0" smtClean="0"/>
              <a:t>Terraform configurations</a:t>
            </a:r>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10</a:t>
            </a:fld>
            <a:endParaRPr kumimoji="1" lang="ja-JP" altLang="en-US"/>
          </a:p>
        </p:txBody>
      </p:sp>
    </p:spTree>
    <p:extLst>
      <p:ext uri="{BB962C8B-B14F-4D97-AF65-F5344CB8AC3E}">
        <p14:creationId xmlns:p14="http://schemas.microsoft.com/office/powerpoint/2010/main" val="59027657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61</a:t>
            </a:fld>
            <a:endParaRPr kumimoji="1" lang="ja-JP" altLang="en-US"/>
          </a:p>
        </p:txBody>
      </p:sp>
    </p:spTree>
    <p:extLst>
      <p:ext uri="{BB962C8B-B14F-4D97-AF65-F5344CB8AC3E}">
        <p14:creationId xmlns:p14="http://schemas.microsoft.com/office/powerpoint/2010/main" val="2710784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12</a:t>
            </a:fld>
            <a:endParaRPr kumimoji="1" lang="ja-JP" altLang="en-US"/>
          </a:p>
        </p:txBody>
      </p:sp>
    </p:spTree>
    <p:extLst>
      <p:ext uri="{BB962C8B-B14F-4D97-AF65-F5344CB8AC3E}">
        <p14:creationId xmlns:p14="http://schemas.microsoft.com/office/powerpoint/2010/main" val="1963912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13</a:t>
            </a:fld>
            <a:endParaRPr kumimoji="1" lang="ja-JP" altLang="en-US"/>
          </a:p>
        </p:txBody>
      </p:sp>
    </p:spTree>
    <p:extLst>
      <p:ext uri="{BB962C8B-B14F-4D97-AF65-F5344CB8AC3E}">
        <p14:creationId xmlns:p14="http://schemas.microsoft.com/office/powerpoint/2010/main" val="31516961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plan</a:t>
            </a:r>
            <a:r>
              <a:rPr kumimoji="1" lang="ja-JP" altLang="en-US" dirty="0" smtClean="0"/>
              <a:t>の時点では既存システムに何も影響を与えないのでガシガシ実行して</a:t>
            </a:r>
            <a:r>
              <a:rPr kumimoji="1" lang="en-US" altLang="ja-JP" dirty="0" smtClean="0"/>
              <a:t>OK</a:t>
            </a:r>
            <a:endParaRPr kumimoji="1" lang="ja-JP" altLang="en-US" dirty="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14</a:t>
            </a:fld>
            <a:endParaRPr kumimoji="1" lang="ja-JP" altLang="en-US"/>
          </a:p>
        </p:txBody>
      </p:sp>
    </p:spTree>
    <p:extLst>
      <p:ext uri="{BB962C8B-B14F-4D97-AF65-F5344CB8AC3E}">
        <p14:creationId xmlns:p14="http://schemas.microsoft.com/office/powerpoint/2010/main" val="42728590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・同一構成ならいくらでも複製できる</a:t>
            </a:r>
            <a:endParaRPr kumimoji="1" lang="en-US" altLang="ja-JP" dirty="0" smtClean="0"/>
          </a:p>
          <a:p>
            <a:r>
              <a:rPr kumimoji="1" lang="ja-JP" altLang="en-US" dirty="0" smtClean="0"/>
              <a:t>・</a:t>
            </a:r>
            <a:r>
              <a:rPr kumimoji="1" lang="en-US" altLang="ja-JP" dirty="0" smtClean="0"/>
              <a:t>Staging</a:t>
            </a:r>
            <a:r>
              <a:rPr kumimoji="1" lang="ja-JP" altLang="en-US" dirty="0" smtClean="0"/>
              <a:t>では動いたのに本番環境では何故かエラーが出る、という問題を減らせる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6D82345-0678-4811-8ABF-8721649F7B14}" type="slidenum">
              <a:rPr kumimoji="1" lang="ja-JP" altLang="en-US" smtClean="0"/>
              <a:pPr/>
              <a:t>17</a:t>
            </a:fld>
            <a:endParaRPr kumimoji="1" lang="ja-JP" altLang="en-US"/>
          </a:p>
        </p:txBody>
      </p:sp>
    </p:spTree>
    <p:extLst>
      <p:ext uri="{BB962C8B-B14F-4D97-AF65-F5344CB8AC3E}">
        <p14:creationId xmlns:p14="http://schemas.microsoft.com/office/powerpoint/2010/main" val="1794958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71601" y="1306482"/>
            <a:ext cx="7200800" cy="2482821"/>
          </a:xfrm>
          <a:noFill/>
          <a:ln>
            <a:noFill/>
          </a:ln>
        </p:spPr>
        <p:txBody>
          <a:bodyPr anchor="b">
            <a:noAutofit/>
          </a:bodyPr>
          <a:lstStyle>
            <a:lvl1pPr marL="0" indent="0" algn="l">
              <a:defRPr sz="6000">
                <a:solidFill>
                  <a:schemeClr val="accent1"/>
                </a:solidFill>
                <a:latin typeface="MigMix 1P" panose="020B0502020203020207" pitchFamily="50" charset="-128"/>
                <a:ea typeface="MigMix 1P" panose="020B0502020203020207" pitchFamily="50" charset="-128"/>
                <a:cs typeface="MigMix 1P" panose="020B0502020203020207" pitchFamily="50" charset="-128"/>
              </a:defRPr>
            </a:lvl1pPr>
          </a:lstStyle>
          <a:p>
            <a:r>
              <a:rPr kumimoji="1" lang="ja-JP" altLang="en-US" dirty="0" smtClean="0"/>
              <a:t>マスター タイトルの書式設定</a:t>
            </a:r>
            <a:endParaRPr kumimoji="1" lang="ja-JP" altLang="en-US" dirty="0"/>
          </a:p>
        </p:txBody>
      </p:sp>
      <p:sp>
        <p:nvSpPr>
          <p:cNvPr id="3" name="サブタイトル 2"/>
          <p:cNvSpPr>
            <a:spLocks noGrp="1"/>
          </p:cNvSpPr>
          <p:nvPr>
            <p:ph type="subTitle" idx="1"/>
          </p:nvPr>
        </p:nvSpPr>
        <p:spPr>
          <a:xfrm>
            <a:off x="971601" y="4869160"/>
            <a:ext cx="6480719" cy="720080"/>
          </a:xfrm>
        </p:spPr>
        <p:txBody>
          <a:bodyPr anchor="ctr"/>
          <a:lstStyle>
            <a:lvl1pPr marL="0" indent="0" algn="ctr">
              <a:lnSpc>
                <a:spcPct val="100000"/>
              </a:lnSpc>
              <a:buNone/>
              <a:defRPr>
                <a:solidFill>
                  <a:schemeClr val="tx1"/>
                </a:solidFill>
                <a:latin typeface="+mj-lt"/>
                <a:ea typeface="+mn-e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マスター サブタイトルの書式設定</a:t>
            </a:r>
            <a:endParaRPr kumimoji="1" lang="ja-JP" altLang="en-US" dirty="0"/>
          </a:p>
        </p:txBody>
      </p:sp>
      <p:sp>
        <p:nvSpPr>
          <p:cNvPr id="7" name="日付プレースホルダー 6"/>
          <p:cNvSpPr>
            <a:spLocks noGrp="1"/>
          </p:cNvSpPr>
          <p:nvPr>
            <p:ph type="dt" sz="half" idx="10"/>
          </p:nvPr>
        </p:nvSpPr>
        <p:spPr/>
        <p:txBody>
          <a:bodyPr/>
          <a:lstStyle/>
          <a:p>
            <a:fld id="{5ACB0D18-F9B8-491E-87F1-CE5B48199682}" type="datetime1">
              <a:rPr kumimoji="1" lang="ja-JP" altLang="en-US" smtClean="0"/>
              <a:t>2016/3/11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lvl1pPr>
              <a:defRPr>
                <a:solidFill>
                  <a:schemeClr val="accent1"/>
                </a:solidFill>
              </a:defRPr>
            </a:lvl1pPr>
          </a:lstStyle>
          <a:p>
            <a:r>
              <a:rPr lang="en-US" altLang="ja-JP" smtClean="0"/>
              <a:t> </a:t>
            </a:r>
            <a:fld id="{8B45D110-FD8E-48BD-8825-CDFBF9D22CA3}" type="slidenum">
              <a:rPr lang="ja-JP" altLang="en-US" smtClean="0"/>
              <a:pPr/>
              <a:t>‹#›</a:t>
            </a:fld>
            <a:endParaRPr lang="ja-JP" altLang="en-US" dirty="0"/>
          </a:p>
        </p:txBody>
      </p:sp>
    </p:spTree>
    <p:extLst>
      <p:ext uri="{BB962C8B-B14F-4D97-AF65-F5344CB8AC3E}">
        <p14:creationId xmlns:p14="http://schemas.microsoft.com/office/powerpoint/2010/main" val="3352285991"/>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D2C3CE1-2B3F-40ED-BA44-316F7B7E6A8E}" type="datetime1">
              <a:rPr kumimoji="1" lang="ja-JP" altLang="en-US" smtClean="0"/>
              <a:t>2016/3/11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8605926" y="6309320"/>
            <a:ext cx="440914" cy="432049"/>
          </a:xfrm>
          <a:prstGeom prst="rect">
            <a:avLst/>
          </a:prstGeom>
        </p:spPr>
        <p:txBody>
          <a:bodyPr/>
          <a:lstStyle/>
          <a:p>
            <a:fld id="{8B45D110-FD8E-48BD-8825-CDFBF9D22CA3}" type="slidenum">
              <a:rPr kumimoji="1" lang="ja-JP" altLang="en-US" smtClean="0"/>
              <a:pPr/>
              <a:t>‹#›</a:t>
            </a:fld>
            <a:endParaRPr kumimoji="1" lang="ja-JP" altLang="en-US"/>
          </a:p>
        </p:txBody>
      </p:sp>
    </p:spTree>
    <p:extLst>
      <p:ext uri="{BB962C8B-B14F-4D97-AF65-F5344CB8AC3E}">
        <p14:creationId xmlns:p14="http://schemas.microsoft.com/office/powerpoint/2010/main" val="400980212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FAB0511-3BAE-4C0D-9846-FED8829076A0}" type="datetime1">
              <a:rPr kumimoji="1" lang="ja-JP" altLang="en-US" smtClean="0"/>
              <a:t>2016/3/11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8605926" y="6309320"/>
            <a:ext cx="440914" cy="432049"/>
          </a:xfrm>
          <a:prstGeom prst="rect">
            <a:avLst/>
          </a:prstGeom>
        </p:spPr>
        <p:txBody>
          <a:bodyPr/>
          <a:lstStyle/>
          <a:p>
            <a:fld id="{8B45D110-FD8E-48BD-8825-CDFBF9D22CA3}" type="slidenum">
              <a:rPr kumimoji="1" lang="ja-JP" altLang="en-US" smtClean="0"/>
              <a:pPr/>
              <a:t>‹#›</a:t>
            </a:fld>
            <a:endParaRPr kumimoji="1" lang="ja-JP" altLang="en-US"/>
          </a:p>
        </p:txBody>
      </p:sp>
    </p:spTree>
    <p:extLst>
      <p:ext uri="{BB962C8B-B14F-4D97-AF65-F5344CB8AC3E}">
        <p14:creationId xmlns:p14="http://schemas.microsoft.com/office/powerpoint/2010/main" val="2899045986"/>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2">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900000"/>
          </a:xfrm>
          <a:solidFill>
            <a:schemeClr val="accent1"/>
          </a:solidFill>
          <a:ln w="19050">
            <a:solidFill>
              <a:schemeClr val="accent1"/>
            </a:solidFill>
          </a:ln>
        </p:spPr>
        <p:txBody>
          <a:bodyPr>
            <a:normAutofit/>
          </a:bodyPr>
          <a:lstStyle>
            <a:lvl1pPr marL="352425" indent="0" algn="l">
              <a:defRPr sz="3600">
                <a:solidFill>
                  <a:schemeClr val="bg1">
                    <a:lumMod val="95000"/>
                  </a:schemeClr>
                </a:solidFill>
                <a:latin typeface="MigMix 1P" panose="020B0502020203020207" pitchFamily="50" charset="-128"/>
                <a:ea typeface="MigMix 1P" panose="020B0502020203020207" pitchFamily="50" charset="-128"/>
                <a:cs typeface="MigMix 1P" panose="020B0502020203020207" pitchFamily="50" charset="-128"/>
              </a:defRPr>
            </a:lvl1pPr>
          </a:lstStyle>
          <a:p>
            <a:r>
              <a:rPr kumimoji="1" lang="ja-JP" altLang="en-US" dirty="0" smtClean="0"/>
              <a:t>マスター タイトルの書式設定</a:t>
            </a:r>
            <a:endParaRPr kumimoji="1" lang="ja-JP" altLang="en-US" dirty="0"/>
          </a:p>
        </p:txBody>
      </p:sp>
      <p:sp>
        <p:nvSpPr>
          <p:cNvPr id="3" name="コンテンツ プレースホルダー 2"/>
          <p:cNvSpPr>
            <a:spLocks noGrp="1"/>
          </p:cNvSpPr>
          <p:nvPr>
            <p:ph idx="1"/>
          </p:nvPr>
        </p:nvSpPr>
        <p:spPr>
          <a:xfrm>
            <a:off x="457200" y="1124744"/>
            <a:ext cx="8229600" cy="5001420"/>
          </a:xfrm>
        </p:spPr>
        <p:txBody>
          <a:bodyPr/>
          <a:lstStyle>
            <a:lvl1pPr marL="342900" indent="-342900">
              <a:spcBef>
                <a:spcPts val="0"/>
              </a:spcBef>
              <a:buClr>
                <a:schemeClr val="accent1"/>
              </a:buClr>
              <a:buFont typeface="Wingdings" panose="05000000000000000000" pitchFamily="2" charset="2"/>
              <a:buChar char="l"/>
              <a:defRPr/>
            </a:lvl1pPr>
            <a:lvl2pPr>
              <a:spcBef>
                <a:spcPts val="0"/>
              </a:spcBef>
              <a:defRPr/>
            </a:lvl2pPr>
            <a:lvl3pPr>
              <a:spcBef>
                <a:spcPts val="0"/>
              </a:spcBef>
              <a:defRPr/>
            </a:lvl3pPr>
            <a:lvl4pPr>
              <a:spcBef>
                <a:spcPts val="0"/>
              </a:spcBef>
              <a:defRPr/>
            </a:lvl4pPr>
            <a:lvl5pPr>
              <a:spcBef>
                <a:spcPts val="0"/>
              </a:spcBef>
              <a:defRPr/>
            </a:lvl5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35415627-CD82-4B27-8666-2328DE0D859F}" type="datetime1">
              <a:rPr kumimoji="1" lang="ja-JP" altLang="en-US" smtClean="0"/>
              <a:t>2016/3/11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a:xfrm>
            <a:off x="7092280" y="170963"/>
            <a:ext cx="1763688" cy="558074"/>
          </a:xfrm>
        </p:spPr>
        <p:txBody>
          <a:bodyPr/>
          <a:lstStyle/>
          <a:p>
            <a:r>
              <a:rPr lang="en-US" altLang="ja-JP" dirty="0" smtClean="0"/>
              <a:t> </a:t>
            </a:r>
            <a:fld id="{8B45D110-FD8E-48BD-8825-CDFBF9D22CA3}" type="slidenum">
              <a:rPr lang="ja-JP" altLang="en-US" smtClean="0"/>
              <a:pPr/>
              <a:t>‹#›</a:t>
            </a:fld>
            <a:endParaRPr lang="ja-JP" altLang="en-US" dirty="0"/>
          </a:p>
        </p:txBody>
      </p:sp>
    </p:spTree>
    <p:extLst>
      <p:ext uri="{BB962C8B-B14F-4D97-AF65-F5344CB8AC3E}">
        <p14:creationId xmlns:p14="http://schemas.microsoft.com/office/powerpoint/2010/main" val="3055141838"/>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528338"/>
            <a:ext cx="9143999" cy="1689148"/>
          </a:xfrm>
        </p:spPr>
        <p:txBody>
          <a:bodyPr anchor="ctr">
            <a:normAutofit/>
          </a:bodyPr>
          <a:lstStyle>
            <a:lvl1pPr marL="0" indent="0" algn="ctr">
              <a:defRPr sz="4000" b="1" cap="all"/>
            </a:lvl1p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21405" y="4394620"/>
            <a:ext cx="9165403" cy="892992"/>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dirty="0" smtClean="0"/>
              <a:t>マスター テキストの書式設定</a:t>
            </a:r>
          </a:p>
        </p:txBody>
      </p:sp>
      <p:sp>
        <p:nvSpPr>
          <p:cNvPr id="4" name="日付プレースホルダー 3"/>
          <p:cNvSpPr>
            <a:spLocks noGrp="1"/>
          </p:cNvSpPr>
          <p:nvPr>
            <p:ph type="dt" sz="half" idx="10"/>
          </p:nvPr>
        </p:nvSpPr>
        <p:spPr/>
        <p:txBody>
          <a:bodyPr/>
          <a:lstStyle/>
          <a:p>
            <a:fld id="{920D8ACB-AB4D-4C39-9F78-0816F17C8709}" type="datetime1">
              <a:rPr kumimoji="1" lang="ja-JP" altLang="en-US" smtClean="0"/>
              <a:t>2016/3/11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8605926" y="6309320"/>
            <a:ext cx="440914" cy="432049"/>
          </a:xfrm>
          <a:prstGeom prst="rect">
            <a:avLst/>
          </a:prstGeom>
        </p:spPr>
        <p:txBody>
          <a:bodyPr/>
          <a:lstStyle/>
          <a:p>
            <a:fld id="{8B45D110-FD8E-48BD-8825-CDFBF9D22CA3}" type="slidenum">
              <a:rPr kumimoji="1" lang="ja-JP" altLang="en-US" smtClean="0"/>
              <a:pPr/>
              <a:t>‹#›</a:t>
            </a:fld>
            <a:endParaRPr kumimoji="1" lang="ja-JP" altLang="en-US"/>
          </a:p>
        </p:txBody>
      </p:sp>
    </p:spTree>
    <p:extLst>
      <p:ext uri="{BB962C8B-B14F-4D97-AF65-F5344CB8AC3E}">
        <p14:creationId xmlns:p14="http://schemas.microsoft.com/office/powerpoint/2010/main" val="2263549842"/>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8C81659-6F60-4026-B1B8-B20FBEEE2829}" type="datetime1">
              <a:rPr kumimoji="1" lang="ja-JP" altLang="en-US" smtClean="0"/>
              <a:t>2016/3/11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a:xfrm>
            <a:off x="8605926" y="6309320"/>
            <a:ext cx="440914" cy="432049"/>
          </a:xfrm>
          <a:prstGeom prst="rect">
            <a:avLst/>
          </a:prstGeom>
        </p:spPr>
        <p:txBody>
          <a:bodyPr/>
          <a:lstStyle/>
          <a:p>
            <a:fld id="{8B45D110-FD8E-48BD-8825-CDFBF9D22CA3}" type="slidenum">
              <a:rPr kumimoji="1" lang="ja-JP" altLang="en-US" smtClean="0"/>
              <a:pPr/>
              <a:t>‹#›</a:t>
            </a:fld>
            <a:endParaRPr kumimoji="1" lang="ja-JP" altLang="en-US"/>
          </a:p>
        </p:txBody>
      </p:sp>
    </p:spTree>
    <p:extLst>
      <p:ext uri="{BB962C8B-B14F-4D97-AF65-F5344CB8AC3E}">
        <p14:creationId xmlns:p14="http://schemas.microsoft.com/office/powerpoint/2010/main" val="3189459033"/>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a:solidFill>
            <a:schemeClr val="accent2"/>
          </a:solidFill>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buClr>
                <a:schemeClr val="accent2"/>
              </a:buCl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5" name="テキスト プレースホルダー 4"/>
          <p:cNvSpPr>
            <a:spLocks noGrp="1"/>
          </p:cNvSpPr>
          <p:nvPr>
            <p:ph type="body" sz="quarter" idx="3"/>
          </p:nvPr>
        </p:nvSpPr>
        <p:spPr>
          <a:xfrm>
            <a:off x="4645025" y="1535113"/>
            <a:ext cx="4041775" cy="639762"/>
          </a:xfrm>
          <a:solidFill>
            <a:schemeClr val="accent5"/>
          </a:solidFill>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buClr>
                <a:schemeClr val="accent5"/>
              </a:buCl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日付プレースホルダー 6"/>
          <p:cNvSpPr>
            <a:spLocks noGrp="1"/>
          </p:cNvSpPr>
          <p:nvPr>
            <p:ph type="dt" sz="half" idx="10"/>
          </p:nvPr>
        </p:nvSpPr>
        <p:spPr/>
        <p:txBody>
          <a:bodyPr/>
          <a:lstStyle/>
          <a:p>
            <a:fld id="{9E87CF63-CDD7-4CF5-92A0-1894E1FFF265}" type="datetime1">
              <a:rPr kumimoji="1" lang="ja-JP" altLang="en-US" smtClean="0"/>
              <a:t>2016/3/11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a:xfrm>
            <a:off x="7092280" y="188640"/>
            <a:ext cx="1763688" cy="558074"/>
          </a:xfrm>
          <a:prstGeom prst="rect">
            <a:avLst/>
          </a:prstGeom>
        </p:spPr>
        <p:txBody>
          <a:bodyPr/>
          <a:lstStyle/>
          <a:p>
            <a:fld id="{8B45D110-FD8E-48BD-8825-CDFBF9D22CA3}" type="slidenum">
              <a:rPr kumimoji="1" lang="ja-JP" altLang="en-US" smtClean="0"/>
              <a:pPr/>
              <a:t>‹#›</a:t>
            </a:fld>
            <a:endParaRPr kumimoji="1" lang="ja-JP" altLang="en-US" dirty="0"/>
          </a:p>
        </p:txBody>
      </p:sp>
    </p:spTree>
    <p:extLst>
      <p:ext uri="{BB962C8B-B14F-4D97-AF65-F5344CB8AC3E}">
        <p14:creationId xmlns:p14="http://schemas.microsoft.com/office/powerpoint/2010/main" val="3297214583"/>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900000"/>
          </a:xfrm>
        </p:spPr>
        <p:txBody>
          <a:bodyPr>
            <a:normAutofit/>
          </a:bodyPr>
          <a:lstStyle>
            <a:lvl1pPr algn="l">
              <a:defRPr sz="3600"/>
            </a:lvl1pPr>
          </a:lstStyle>
          <a:p>
            <a:r>
              <a:rPr kumimoji="1" lang="ja-JP" altLang="en-US" dirty="0" smtClean="0"/>
              <a:t>マスター タイトルの書式設定</a:t>
            </a:r>
            <a:endParaRPr kumimoji="1" lang="ja-JP" altLang="en-US" dirty="0"/>
          </a:p>
        </p:txBody>
      </p:sp>
      <p:sp>
        <p:nvSpPr>
          <p:cNvPr id="9" name="日付プレースホルダー 8"/>
          <p:cNvSpPr>
            <a:spLocks noGrp="1"/>
          </p:cNvSpPr>
          <p:nvPr>
            <p:ph type="dt" sz="half" idx="10"/>
          </p:nvPr>
        </p:nvSpPr>
        <p:spPr/>
        <p:txBody>
          <a:bodyPr/>
          <a:lstStyle/>
          <a:p>
            <a:fld id="{EA0CEDE9-A572-415E-9CD4-C908CC9EE3CA}" type="datetime1">
              <a:rPr kumimoji="1" lang="ja-JP" altLang="en-US" smtClean="0"/>
              <a:t>2016/3/11</a:t>
            </a:fld>
            <a:endParaRPr kumimoji="1" lang="ja-JP" altLang="en-US"/>
          </a:p>
        </p:txBody>
      </p:sp>
      <p:sp>
        <p:nvSpPr>
          <p:cNvPr id="10" name="フッター プレースホルダー 9"/>
          <p:cNvSpPr>
            <a:spLocks noGrp="1"/>
          </p:cNvSpPr>
          <p:nvPr>
            <p:ph type="ftr" sz="quarter" idx="11"/>
          </p:nvPr>
        </p:nvSpPr>
        <p:spPr/>
        <p:txBody>
          <a:bodyPr/>
          <a:lstStyle/>
          <a:p>
            <a:endParaRPr kumimoji="1" lang="ja-JP" altLang="en-US" dirty="0"/>
          </a:p>
        </p:txBody>
      </p:sp>
      <p:sp>
        <p:nvSpPr>
          <p:cNvPr id="12" name="スライド番号プレースホルダー 11"/>
          <p:cNvSpPr>
            <a:spLocks noGrp="1"/>
          </p:cNvSpPr>
          <p:nvPr>
            <p:ph type="sldNum" sz="quarter" idx="12"/>
          </p:nvPr>
        </p:nvSpPr>
        <p:spPr>
          <a:xfrm>
            <a:off x="7092280" y="170963"/>
            <a:ext cx="1763688" cy="558074"/>
          </a:xfrm>
        </p:spPr>
        <p:txBody>
          <a:bodyPr/>
          <a:lstStyle/>
          <a:p>
            <a:r>
              <a:rPr lang="en-US" altLang="ja-JP" dirty="0" smtClean="0"/>
              <a:t> </a:t>
            </a:r>
            <a:fld id="{8B45D110-FD8E-48BD-8825-CDFBF9D22CA3}" type="slidenum">
              <a:rPr lang="ja-JP" altLang="en-US" smtClean="0"/>
              <a:pPr/>
              <a:t>‹#›</a:t>
            </a:fld>
            <a:endParaRPr lang="ja-JP" altLang="en-US" dirty="0"/>
          </a:p>
        </p:txBody>
      </p:sp>
    </p:spTree>
    <p:extLst>
      <p:ext uri="{BB962C8B-B14F-4D97-AF65-F5344CB8AC3E}">
        <p14:creationId xmlns:p14="http://schemas.microsoft.com/office/powerpoint/2010/main" val="2824376492"/>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6382EAA-E99D-4483-8B7F-5B89CAD29522}" type="datetime1">
              <a:rPr kumimoji="1" lang="ja-JP" altLang="en-US" smtClean="0"/>
              <a:t>2016/3/11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8605926" y="6309320"/>
            <a:ext cx="440914" cy="432049"/>
          </a:xfrm>
          <a:prstGeom prst="rect">
            <a:avLst/>
          </a:prstGeom>
        </p:spPr>
        <p:txBody>
          <a:bodyPr/>
          <a:lstStyle/>
          <a:p>
            <a:fld id="{8B45D110-FD8E-48BD-8825-CDFBF9D22CA3}" type="slidenum">
              <a:rPr kumimoji="1" lang="ja-JP" altLang="en-US" smtClean="0"/>
              <a:pPr/>
              <a:t>‹#›</a:t>
            </a:fld>
            <a:endParaRPr kumimoji="1" lang="ja-JP" altLang="en-US"/>
          </a:p>
        </p:txBody>
      </p:sp>
    </p:spTree>
    <p:extLst>
      <p:ext uri="{BB962C8B-B14F-4D97-AF65-F5344CB8AC3E}">
        <p14:creationId xmlns:p14="http://schemas.microsoft.com/office/powerpoint/2010/main" val="2865158742"/>
      </p:ext>
    </p:extLst>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47BDF5E-5570-4F76-9183-A7D0DF2B735C}" type="datetime1">
              <a:rPr kumimoji="1" lang="ja-JP" altLang="en-US" smtClean="0"/>
              <a:t>2016/3/11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a:xfrm>
            <a:off x="8605926" y="6309320"/>
            <a:ext cx="440914" cy="432049"/>
          </a:xfrm>
          <a:prstGeom prst="rect">
            <a:avLst/>
          </a:prstGeom>
        </p:spPr>
        <p:txBody>
          <a:bodyPr/>
          <a:lstStyle/>
          <a:p>
            <a:fld id="{8B45D110-FD8E-48BD-8825-CDFBF9D22CA3}" type="slidenum">
              <a:rPr kumimoji="1" lang="ja-JP" altLang="en-US" smtClean="0"/>
              <a:pPr/>
              <a:t>‹#›</a:t>
            </a:fld>
            <a:endParaRPr kumimoji="1" lang="ja-JP" altLang="en-US"/>
          </a:p>
        </p:txBody>
      </p:sp>
    </p:spTree>
    <p:extLst>
      <p:ext uri="{BB962C8B-B14F-4D97-AF65-F5344CB8AC3E}">
        <p14:creationId xmlns:p14="http://schemas.microsoft.com/office/powerpoint/2010/main" val="256526001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9052036-62B7-44AA-B804-4EBC50AFB6CB}" type="datetime1">
              <a:rPr kumimoji="1" lang="ja-JP" altLang="en-US" smtClean="0"/>
              <a:t>2016/3/11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a:xfrm>
            <a:off x="8605926" y="6309320"/>
            <a:ext cx="440914" cy="432049"/>
          </a:xfrm>
          <a:prstGeom prst="rect">
            <a:avLst/>
          </a:prstGeom>
        </p:spPr>
        <p:txBody>
          <a:bodyPr/>
          <a:lstStyle/>
          <a:p>
            <a:fld id="{8B45D110-FD8E-48BD-8825-CDFBF9D22CA3}" type="slidenum">
              <a:rPr kumimoji="1" lang="ja-JP" altLang="en-US" smtClean="0"/>
              <a:pPr/>
              <a:t>‹#›</a:t>
            </a:fld>
            <a:endParaRPr kumimoji="1" lang="ja-JP" altLang="en-US"/>
          </a:p>
        </p:txBody>
      </p:sp>
    </p:spTree>
    <p:extLst>
      <p:ext uri="{BB962C8B-B14F-4D97-AF65-F5344CB8AC3E}">
        <p14:creationId xmlns:p14="http://schemas.microsoft.com/office/powerpoint/2010/main" val="296762987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1"/>
            <a:ext cx="9144000" cy="901338"/>
          </a:xfrm>
          <a:prstGeom prst="rect">
            <a:avLst/>
          </a:prstGeom>
          <a:solidFill>
            <a:schemeClr val="accent1"/>
          </a:solidFill>
          <a:ln w="19050">
            <a:solidFill>
              <a:schemeClr val="accent1"/>
            </a:solidFill>
          </a:ln>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457200" y="1124744"/>
            <a:ext cx="8229600" cy="5231606"/>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CB0D18-F9B8-491E-87F1-CE5B48199682}" type="datetime1">
              <a:rPr kumimoji="1" lang="ja-JP" altLang="en-US" smtClean="0"/>
              <a:t>2016/3/11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12" name="スライド番号プレースホルダー 5"/>
          <p:cNvSpPr>
            <a:spLocks noGrp="1"/>
          </p:cNvSpPr>
          <p:nvPr>
            <p:ph type="sldNum" sz="quarter" idx="4"/>
          </p:nvPr>
        </p:nvSpPr>
        <p:spPr>
          <a:xfrm>
            <a:off x="7092280" y="175930"/>
            <a:ext cx="1763688" cy="558074"/>
          </a:xfrm>
          <a:prstGeom prst="rect">
            <a:avLst/>
          </a:prstGeom>
          <a:noFill/>
          <a:ln w="19050">
            <a:noFill/>
          </a:ln>
        </p:spPr>
        <p:txBody>
          <a:bodyPr anchor="ctr"/>
          <a:lstStyle>
            <a:lvl1pPr algn="r">
              <a:defRPr sz="4000">
                <a:solidFill>
                  <a:schemeClr val="bg1">
                    <a:lumMod val="95000"/>
                  </a:schemeClr>
                </a:solidFill>
                <a:latin typeface="Impact" panose="020B0806030902050204" pitchFamily="34" charset="0"/>
              </a:defRPr>
            </a:lvl1pPr>
          </a:lstStyle>
          <a:p>
            <a:r>
              <a:rPr lang="en-US" altLang="ja-JP" dirty="0" smtClean="0"/>
              <a:t> </a:t>
            </a:r>
            <a:fld id="{8B45D110-FD8E-48BD-8825-CDFBF9D22CA3}" type="slidenum">
              <a:rPr lang="ja-JP" altLang="en-US" smtClean="0"/>
              <a:pPr/>
              <a:t>‹#›</a:t>
            </a:fld>
            <a:endParaRPr lang="ja-JP" altLang="en-US" dirty="0"/>
          </a:p>
        </p:txBody>
      </p:sp>
    </p:spTree>
    <p:extLst>
      <p:ext uri="{BB962C8B-B14F-4D97-AF65-F5344CB8AC3E}">
        <p14:creationId xmlns:p14="http://schemas.microsoft.com/office/powerpoint/2010/main" val="3237343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hf hdr="0" ftr="0" dt="0"/>
  <p:txStyles>
    <p:titleStyle>
      <a:lvl1pPr marL="355600" indent="0" algn="l" defTabSz="914400" rtl="0" eaLnBrk="1" latinLnBrk="0" hangingPunct="1">
        <a:spcBef>
          <a:spcPct val="0"/>
        </a:spcBef>
        <a:buNone/>
        <a:defRPr kumimoji="1" sz="3600" b="1" kern="1200">
          <a:solidFill>
            <a:schemeClr val="bg1">
              <a:lumMod val="95000"/>
            </a:schemeClr>
          </a:solidFill>
          <a:latin typeface="+mj-lt"/>
          <a:ea typeface="+mj-ea"/>
          <a:cs typeface="+mj-cs"/>
        </a:defRPr>
      </a:lvl1pPr>
    </p:titleStyle>
    <p:bodyStyle>
      <a:lvl1pPr marL="355600" indent="-355600" algn="l" defTabSz="914400" rtl="0" eaLnBrk="1" latinLnBrk="0" hangingPunct="1">
        <a:lnSpc>
          <a:spcPct val="150000"/>
        </a:lnSpc>
        <a:spcBef>
          <a:spcPts val="0"/>
        </a:spcBef>
        <a:spcAft>
          <a:spcPts val="0"/>
        </a:spcAft>
        <a:buClr>
          <a:schemeClr val="accent1"/>
        </a:buClr>
        <a:buFont typeface="Wingdings" panose="05000000000000000000" pitchFamily="2" charset="2"/>
        <a:buChar char="l"/>
        <a:defRPr kumimoji="1" sz="3200" kern="1200">
          <a:solidFill>
            <a:schemeClr val="tx1"/>
          </a:solidFill>
          <a:latin typeface="+mn-lt"/>
          <a:ea typeface="+mn-ea"/>
          <a:cs typeface="+mn-cs"/>
        </a:defRPr>
      </a:lvl1pPr>
      <a:lvl2pPr marL="723900" indent="-368300" algn="l" defTabSz="914400" rtl="0" eaLnBrk="1" latinLnBrk="0" hangingPunct="1">
        <a:lnSpc>
          <a:spcPct val="150000"/>
        </a:lnSpc>
        <a:spcBef>
          <a:spcPts val="0"/>
        </a:spcBef>
        <a:spcAft>
          <a:spcPts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lnSpc>
          <a:spcPct val="150000"/>
        </a:lnSpc>
        <a:spcBef>
          <a:spcPts val="0"/>
        </a:spcBef>
        <a:spcAft>
          <a:spcPts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150000"/>
        </a:lnSpc>
        <a:spcBef>
          <a:spcPts val="0"/>
        </a:spcBef>
        <a:spcAft>
          <a:spcPts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150000"/>
        </a:lnSpc>
        <a:spcBef>
          <a:spcPts val="0"/>
        </a:spcBef>
        <a:spcAft>
          <a:spcPts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2.png"/><Relationship Id="rId7"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 Id="rId9" Type="http://schemas.openxmlformats.org/officeDocument/2006/relationships/image" Target="../media/image19.png"/></Relationships>
</file>

<file path=ppt/slides/_rels/slide2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22.png"/><Relationship Id="rId4" Type="http://schemas.openxmlformats.org/officeDocument/2006/relationships/image" Target="../media/image2.png"/><Relationship Id="rId9" Type="http://schemas.openxmlformats.org/officeDocument/2006/relationships/image" Target="../media/image2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0.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hyperlink" Target="https://www.terraform.io/docs/providers/aws/" TargetMode="External"/><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hyperlink" Target="https://www.terraform.io/docs/providers/aws/" TargetMode="Externa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hyperlink" Target="https://www.terraform.io/docs/commands/plan.html" TargetMode="External"/><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4.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hyperlink" Target="https://www.terraform.io/docs/providers/aws/r/vpc.html" TargetMode="External"/><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hyperlink" Target="https://www.terraform.io/docs/commands/plan.html" TargetMode="External"/><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hyperlink" Target="https://www.terraform.io/docs/commands/plan.html" TargetMode="External"/><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8.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hyperlink" Target="https://www.terraform.io/docs/providers/aws/r/subnet.html" TargetMode="External"/><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0.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hyperlink" Target="https://www.terraform.io/docs/providers/aws/r/internet_gateway.html" TargetMode="External"/><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2.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43.xml.rels><?xml version="1.0" encoding="UTF-8" standalone="yes"?>
<Relationships xmlns="http://schemas.openxmlformats.org/package/2006/relationships"><Relationship Id="rId3" Type="http://schemas.openxmlformats.org/officeDocument/2006/relationships/hyperlink" Target="https://www.terraform.io/docs/providers/aws/r/route.html" TargetMode="External"/><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4.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45.xml.rels><?xml version="1.0" encoding="UTF-8" standalone="yes"?>
<Relationships xmlns="http://schemas.openxmlformats.org/package/2006/relationships"><Relationship Id="rId3" Type="http://schemas.openxmlformats.org/officeDocument/2006/relationships/hyperlink" Target="https://www.terraform.io/docs/providers/aws/r/route_table_association.html" TargetMode="External"/><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6.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47.xml.rels><?xml version="1.0" encoding="UTF-8" standalone="yes"?>
<Relationships xmlns="http://schemas.openxmlformats.org/package/2006/relationships"><Relationship Id="rId3" Type="http://schemas.openxmlformats.org/officeDocument/2006/relationships/hyperlink" Target="https://www.terraform.io/docs/providers/aws/r/security_group.html" TargetMode="External"/><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hyperlink" Target="https://www.terraform.io/docs/providers/aws/r/security_group.html" TargetMode="External"/><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9.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0.xml.rels><?xml version="1.0" encoding="UTF-8" standalone="yes"?>
<Relationships xmlns="http://schemas.openxmlformats.org/package/2006/relationships"><Relationship Id="rId3" Type="http://schemas.openxmlformats.org/officeDocument/2006/relationships/hyperlink" Target="https://www.terraform.io/docs/providers/aws/r/instance.html" TargetMode="External"/><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1.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52.xml.rels><?xml version="1.0" encoding="UTF-8" standalone="yes"?>
<Relationships xmlns="http://schemas.openxmlformats.org/package/2006/relationships"><Relationship Id="rId3" Type="http://schemas.openxmlformats.org/officeDocument/2006/relationships/hyperlink" Target="https://www.terraform.io/docs/providers/aws/r/eip.html" TargetMode="External"/><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3.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55.xml.rels><?xml version="1.0" encoding="UTF-8" standalone="yes"?>
<Relationships xmlns="http://schemas.openxmlformats.org/package/2006/relationships"><Relationship Id="rId3" Type="http://schemas.openxmlformats.org/officeDocument/2006/relationships/hyperlink" Target="https://www.terraform.io/docs/provisioners/remote-exec.html" TargetMode="External"/><Relationship Id="rId2" Type="http://schemas.openxmlformats.org/officeDocument/2006/relationships/notesSlide" Target="../notesSlides/notesSlide44.xml"/><Relationship Id="rId1" Type="http://schemas.openxmlformats.org/officeDocument/2006/relationships/slideLayout" Target="../slideLayouts/slideLayout6.xml"/><Relationship Id="rId4" Type="http://schemas.openxmlformats.org/officeDocument/2006/relationships/hyperlink" Target="https://www.terraform.io/docs/provisioners/connection.html" TargetMode="Externa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8.xml"/><Relationship Id="rId1" Type="http://schemas.openxmlformats.org/officeDocument/2006/relationships/slideLayout" Target="../slideLayouts/slideLayout6.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3" Type="http://schemas.openxmlformats.org/officeDocument/2006/relationships/hyperlink" Target="https://www.terraform.io/docs/providers/statuscake/" TargetMode="External"/><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3" Type="http://schemas.openxmlformats.org/officeDocument/2006/relationships/hyperlink" Target="https://www.terraform.io/docs/providers/statuscake/r/test.html" TargetMode="External"/><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hyperlink" Target="https://twitter.com/MorishigeYuta" TargetMode="External"/><Relationship Id="rId1" Type="http://schemas.openxmlformats.org/officeDocument/2006/relationships/slideLayout" Target="../slideLayouts/slideLayout6.xml"/><Relationship Id="rId4" Type="http://schemas.openxmlformats.org/officeDocument/2006/relationships/image" Target="../media/image2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6"/>
          <p:cNvSpPr>
            <a:spLocks noGrp="1"/>
          </p:cNvSpPr>
          <p:nvPr>
            <p:ph type="ctrTitle"/>
          </p:nvPr>
        </p:nvSpPr>
        <p:spPr>
          <a:xfrm>
            <a:off x="396176" y="2148743"/>
            <a:ext cx="8291264" cy="1466623"/>
          </a:xfrm>
        </p:spPr>
        <p:txBody>
          <a:bodyPr/>
          <a:lstStyle/>
          <a:p>
            <a:pPr algn="ctr"/>
            <a:r>
              <a:rPr lang="en-US" altLang="ja-JP" dirty="0" smtClean="0">
                <a:latin typeface="メイリオ" panose="020B0604030504040204" pitchFamily="50" charset="-128"/>
                <a:ea typeface="メイリオ" panose="020B0604030504040204" pitchFamily="50" charset="-128"/>
              </a:rPr>
              <a:t>Terraform</a:t>
            </a:r>
            <a:endParaRPr lang="ja-JP" altLang="en-US" sz="4400" b="0" spc="-300" dirty="0">
              <a:latin typeface="メイリオ" panose="020B0604030504040204" pitchFamily="50" charset="-128"/>
              <a:ea typeface="メイリオ" panose="020B0604030504040204" pitchFamily="50" charset="-128"/>
            </a:endParaRPr>
          </a:p>
        </p:txBody>
      </p:sp>
      <p:sp>
        <p:nvSpPr>
          <p:cNvPr id="25" name="サブタイトル 22"/>
          <p:cNvSpPr txBox="1">
            <a:spLocks/>
          </p:cNvSpPr>
          <p:nvPr/>
        </p:nvSpPr>
        <p:spPr>
          <a:xfrm>
            <a:off x="457200" y="6190478"/>
            <a:ext cx="8291264"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lumMod val="85000"/>
                    <a:lumOff val="15000"/>
                  </a:schemeClr>
                </a:solidFill>
                <a:latin typeface="+mn-ea"/>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endParaRPr lang="ja-JP" altLang="en-US" dirty="0"/>
          </a:p>
        </p:txBody>
      </p:sp>
      <p:sp>
        <p:nvSpPr>
          <p:cNvPr id="27" name="サブタイトル 22"/>
          <p:cNvSpPr txBox="1">
            <a:spLocks/>
          </p:cNvSpPr>
          <p:nvPr/>
        </p:nvSpPr>
        <p:spPr>
          <a:xfrm>
            <a:off x="2423924" y="6190478"/>
            <a:ext cx="8291264"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lumMod val="85000"/>
                    <a:lumOff val="15000"/>
                  </a:schemeClr>
                </a:solidFill>
                <a:latin typeface="+mn-ea"/>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endParaRPr lang="ja-JP" altLang="en-US" dirty="0"/>
          </a:p>
        </p:txBody>
      </p:sp>
      <p:grpSp>
        <p:nvGrpSpPr>
          <p:cNvPr id="5" name="グループ化 4"/>
          <p:cNvGrpSpPr/>
          <p:nvPr/>
        </p:nvGrpSpPr>
        <p:grpSpPr>
          <a:xfrm>
            <a:off x="6284836" y="3973223"/>
            <a:ext cx="1958900" cy="717237"/>
            <a:chOff x="3884283" y="3754713"/>
            <a:chExt cx="1958900" cy="717237"/>
          </a:xfrm>
        </p:grpSpPr>
        <p:sp>
          <p:nvSpPr>
            <p:cNvPr id="26" name="円/楕円 25"/>
            <p:cNvSpPr/>
            <p:nvPr/>
          </p:nvSpPr>
          <p:spPr>
            <a:xfrm>
              <a:off x="3884283" y="3754713"/>
              <a:ext cx="717237" cy="717237"/>
            </a:xfrm>
            <a:prstGeom prst="ellipse">
              <a:avLst/>
            </a:prstGeom>
            <a:solidFill>
              <a:schemeClr val="accent3"/>
            </a:solidFill>
            <a:ln w="19050" cap="sq">
              <a:solidFill>
                <a:schemeClr val="accent3"/>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a:solidFill>
                  <a:schemeClr val="bg1">
                    <a:lumMod val="95000"/>
                  </a:schemeClr>
                </a:solidFill>
                <a:latin typeface="MigMix 1P" panose="020B0502020203020207" pitchFamily="50" charset="-128"/>
                <a:ea typeface="MigMix 1P" panose="020B0502020203020207" pitchFamily="50" charset="-128"/>
                <a:cs typeface="MigMix 1P" panose="020B0502020203020207" pitchFamily="50" charset="-128"/>
              </a:endParaRPr>
            </a:p>
          </p:txBody>
        </p:sp>
        <p:sp>
          <p:nvSpPr>
            <p:cNvPr id="30" name="テキスト ボックス 29"/>
            <p:cNvSpPr txBox="1"/>
            <p:nvPr/>
          </p:nvSpPr>
          <p:spPr>
            <a:xfrm>
              <a:off x="3950572" y="3851721"/>
              <a:ext cx="598241" cy="523220"/>
            </a:xfrm>
            <a:prstGeom prst="rect">
              <a:avLst/>
            </a:prstGeom>
            <a:noFill/>
          </p:spPr>
          <p:txBody>
            <a:bodyPr wrap="none" rtlCol="0">
              <a:spAutoFit/>
            </a:bodyPr>
            <a:lstStyle/>
            <a:p>
              <a:pPr algn="ctr"/>
              <a:r>
                <a:rPr lang="en-US" altLang="ja-JP" sz="2800" b="1" dirty="0" smtClean="0"/>
                <a:t>63</a:t>
              </a:r>
              <a:endParaRPr kumimoji="1" lang="ja-JP" altLang="en-US" sz="2800" b="1" dirty="0" smtClean="0"/>
            </a:p>
          </p:txBody>
        </p:sp>
        <p:sp>
          <p:nvSpPr>
            <p:cNvPr id="34" name="テキスト ボックス 33"/>
            <p:cNvSpPr txBox="1"/>
            <p:nvPr/>
          </p:nvSpPr>
          <p:spPr>
            <a:xfrm>
              <a:off x="4640994" y="3851721"/>
              <a:ext cx="1202189" cy="523220"/>
            </a:xfrm>
            <a:prstGeom prst="rect">
              <a:avLst/>
            </a:prstGeom>
            <a:noFill/>
          </p:spPr>
          <p:txBody>
            <a:bodyPr wrap="none" rtlCol="0">
              <a:spAutoFit/>
            </a:bodyPr>
            <a:lstStyle/>
            <a:p>
              <a:r>
                <a:rPr lang="en-US" altLang="ja-JP" sz="2800" dirty="0" smtClean="0"/>
                <a:t>PAGES</a:t>
              </a:r>
              <a:endParaRPr kumimoji="1" lang="ja-JP" altLang="en-US" sz="2800" dirty="0" smtClean="0"/>
            </a:p>
          </p:txBody>
        </p:sp>
      </p:grpSp>
      <p:grpSp>
        <p:nvGrpSpPr>
          <p:cNvPr id="49" name="グループ化 48"/>
          <p:cNvGrpSpPr/>
          <p:nvPr/>
        </p:nvGrpSpPr>
        <p:grpSpPr>
          <a:xfrm>
            <a:off x="7264287" y="4874381"/>
            <a:ext cx="1879713" cy="714859"/>
            <a:chOff x="7264286" y="4874381"/>
            <a:chExt cx="1879713" cy="714859"/>
          </a:xfrm>
        </p:grpSpPr>
        <p:sp>
          <p:nvSpPr>
            <p:cNvPr id="44" name="正方形/長方形 43"/>
            <p:cNvSpPr/>
            <p:nvPr/>
          </p:nvSpPr>
          <p:spPr>
            <a:xfrm>
              <a:off x="7633180" y="4874381"/>
              <a:ext cx="1510819" cy="714859"/>
            </a:xfrm>
            <a:prstGeom prst="rect">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3600" spc="300" dirty="0">
                <a:solidFill>
                  <a:schemeClr val="bg1">
                    <a:lumMod val="95000"/>
                  </a:schemeClr>
                </a:solidFill>
                <a:latin typeface="Impact" panose="020B0806030902050204" pitchFamily="34" charset="0"/>
              </a:endParaRPr>
            </a:p>
          </p:txBody>
        </p:sp>
        <p:sp>
          <p:nvSpPr>
            <p:cNvPr id="45" name="直角三角形 44"/>
            <p:cNvSpPr/>
            <p:nvPr/>
          </p:nvSpPr>
          <p:spPr>
            <a:xfrm rot="16200000">
              <a:off x="7259081" y="5215139"/>
              <a:ext cx="379306" cy="368895"/>
            </a:xfrm>
            <a:prstGeom prst="rtTriangle">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a:p>
          </p:txBody>
        </p:sp>
        <p:sp>
          <p:nvSpPr>
            <p:cNvPr id="48" name="直角三角形 47"/>
            <p:cNvSpPr/>
            <p:nvPr/>
          </p:nvSpPr>
          <p:spPr>
            <a:xfrm rot="10800000">
              <a:off x="7264286" y="4878469"/>
              <a:ext cx="374634" cy="367381"/>
            </a:xfrm>
            <a:prstGeom prst="rtTriangle">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a:p>
          </p:txBody>
        </p:sp>
      </p:grpSp>
      <p:sp>
        <p:nvSpPr>
          <p:cNvPr id="54" name="サブタイトル 53"/>
          <p:cNvSpPr>
            <a:spLocks noGrp="1"/>
          </p:cNvSpPr>
          <p:nvPr>
            <p:ph type="subTitle" idx="1"/>
          </p:nvPr>
        </p:nvSpPr>
        <p:spPr>
          <a:xfrm>
            <a:off x="971600" y="4874381"/>
            <a:ext cx="5710929" cy="730459"/>
          </a:xfrm>
        </p:spPr>
        <p:txBody>
          <a:bodyPr anchor="ctr">
            <a:normAutofit/>
          </a:bodyPr>
          <a:lstStyle/>
          <a:p>
            <a:pPr algn="l"/>
            <a:r>
              <a:rPr kumimoji="1" lang="ja-JP" altLang="en-US" sz="2800" b="1" dirty="0" smtClean="0">
                <a:solidFill>
                  <a:schemeClr val="accent1"/>
                </a:solidFill>
                <a:latin typeface="+mj-lt"/>
              </a:rPr>
              <a:t>竹澤 陽｜</a:t>
            </a:r>
            <a:r>
              <a:rPr lang="en-US" altLang="ja-JP" sz="2800" b="1" dirty="0" smtClean="0">
                <a:solidFill>
                  <a:schemeClr val="accent1"/>
                </a:solidFill>
              </a:rPr>
              <a:t>@</a:t>
            </a:r>
            <a:r>
              <a:rPr lang="en-US" altLang="ja-JP" sz="2800" b="1" dirty="0" err="1" smtClean="0">
                <a:solidFill>
                  <a:schemeClr val="accent1"/>
                </a:solidFill>
              </a:rPr>
              <a:t>Sheile</a:t>
            </a:r>
            <a:endParaRPr kumimoji="1" lang="ja-JP" altLang="en-US" sz="2800" b="1" dirty="0">
              <a:solidFill>
                <a:schemeClr val="accent1"/>
              </a:solidFill>
              <a:latin typeface="+mj-lt"/>
            </a:endParaRPr>
          </a:p>
        </p:txBody>
      </p:sp>
      <p:sp>
        <p:nvSpPr>
          <p:cNvPr id="2" name="フローチャート: 端子 1"/>
          <p:cNvSpPr/>
          <p:nvPr/>
        </p:nvSpPr>
        <p:spPr>
          <a:xfrm>
            <a:off x="227680" y="823097"/>
            <a:ext cx="4392487" cy="936104"/>
          </a:xfrm>
          <a:prstGeom prst="flowChartTerminator">
            <a:avLst/>
          </a:prstGeom>
          <a:solidFill>
            <a:schemeClr val="accent1"/>
          </a:solid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9" name="テキスト ボックス 28"/>
          <p:cNvSpPr txBox="1"/>
          <p:nvPr/>
        </p:nvSpPr>
        <p:spPr>
          <a:xfrm>
            <a:off x="453612" y="1015022"/>
            <a:ext cx="3850733" cy="646331"/>
          </a:xfrm>
          <a:prstGeom prst="rect">
            <a:avLst/>
          </a:prstGeom>
          <a:noFill/>
        </p:spPr>
        <p:txBody>
          <a:bodyPr wrap="none" rtlCol="0">
            <a:spAutoFit/>
          </a:bodyPr>
          <a:lstStyle/>
          <a:p>
            <a:pPr algn="ctr"/>
            <a:r>
              <a:rPr lang="en-US" altLang="ja-JP" sz="3600" b="1" dirty="0" smtClean="0">
                <a:solidFill>
                  <a:schemeClr val="bg1"/>
                </a:solidFill>
              </a:rPr>
              <a:t>OSC</a:t>
            </a:r>
            <a:r>
              <a:rPr lang="ja-JP" altLang="en-US" sz="3600" b="1" dirty="0" smtClean="0">
                <a:solidFill>
                  <a:schemeClr val="bg1"/>
                </a:solidFill>
              </a:rPr>
              <a:t>クラウド部会</a:t>
            </a:r>
            <a:endParaRPr kumimoji="1" lang="ja-JP" altLang="en-US" sz="3600" b="1" dirty="0" smtClean="0">
              <a:solidFill>
                <a:schemeClr val="bg1"/>
              </a:solidFill>
            </a:endParaRPr>
          </a:p>
        </p:txBody>
      </p:sp>
    </p:spTree>
    <p:extLst>
      <p:ext uri="{BB962C8B-B14F-4D97-AF65-F5344CB8AC3E}">
        <p14:creationId xmlns:p14="http://schemas.microsoft.com/office/powerpoint/2010/main" val="392756246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33279" y="2918919"/>
            <a:ext cx="464091" cy="470363"/>
          </a:xfrm>
          <a:prstGeom prst="rect">
            <a:avLst/>
          </a:prstGeom>
        </p:spPr>
      </p:pic>
      <p:pic>
        <p:nvPicPr>
          <p:cNvPr id="13" name="図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6174" y="2918919"/>
            <a:ext cx="1118879" cy="1291014"/>
          </a:xfrm>
          <a:prstGeom prst="rect">
            <a:avLst/>
          </a:prstGeom>
        </p:spPr>
      </p:pic>
      <p:sp>
        <p:nvSpPr>
          <p:cNvPr id="2" name="タイトル 1"/>
          <p:cNvSpPr>
            <a:spLocks noGrp="1"/>
          </p:cNvSpPr>
          <p:nvPr>
            <p:ph type="title"/>
          </p:nvPr>
        </p:nvSpPr>
        <p:spPr/>
        <p:txBody>
          <a:bodyPr>
            <a:normAutofit/>
          </a:bodyPr>
          <a:lstStyle/>
          <a:p>
            <a:r>
              <a:rPr lang="en-US" altLang="ja-JP" dirty="0" smtClean="0"/>
              <a:t>Terraform</a:t>
            </a:r>
            <a:r>
              <a:rPr lang="ja-JP" altLang="en-US" dirty="0" smtClean="0"/>
              <a:t>とは</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10</a:t>
            </a:fld>
            <a:endParaRPr lang="ja-JP" altLang="en-US" dirty="0"/>
          </a:p>
        </p:txBody>
      </p:sp>
      <p:sp>
        <p:nvSpPr>
          <p:cNvPr id="10" name="正方形/長方形 9"/>
          <p:cNvSpPr/>
          <p:nvPr/>
        </p:nvSpPr>
        <p:spPr>
          <a:xfrm>
            <a:off x="71457" y="4359079"/>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構築内容を記述した</a:t>
            </a:r>
            <a:endParaRPr lang="en-US" altLang="ja-JP" sz="2000" dirty="0" smtClean="0"/>
          </a:p>
          <a:p>
            <a:pPr algn="ctr"/>
            <a:r>
              <a:rPr lang="en-US" altLang="ja-JP" sz="2000" dirty="0" smtClean="0"/>
              <a:t>*.</a:t>
            </a:r>
            <a:r>
              <a:rPr lang="en-US" altLang="ja-JP" sz="2000" dirty="0" err="1" smtClean="0"/>
              <a:t>tf</a:t>
            </a:r>
            <a:r>
              <a:rPr lang="ja-JP" altLang="en-US" sz="2000" dirty="0" smtClean="0"/>
              <a:t>ファイル</a:t>
            </a:r>
            <a:r>
              <a:rPr lang="en-US" altLang="ja-JP" sz="2000" dirty="0" smtClean="0"/>
              <a:t/>
            </a:r>
            <a:br>
              <a:rPr lang="en-US" altLang="ja-JP" sz="2000" dirty="0" smtClean="0"/>
            </a:br>
            <a:endParaRPr lang="ja-JP" altLang="en-US" sz="2000" dirty="0"/>
          </a:p>
        </p:txBody>
      </p:sp>
      <p:pic>
        <p:nvPicPr>
          <p:cNvPr id="5" name="図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08729" y="3134943"/>
            <a:ext cx="898935" cy="888935"/>
          </a:xfrm>
          <a:prstGeom prst="rect">
            <a:avLst/>
          </a:prstGeom>
        </p:spPr>
      </p:pic>
      <p:pic>
        <p:nvPicPr>
          <p:cNvPr id="8" name="図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45033" y="3134943"/>
            <a:ext cx="699710" cy="849850"/>
          </a:xfrm>
          <a:prstGeom prst="rect">
            <a:avLst/>
          </a:prstGeom>
        </p:spPr>
      </p:pic>
      <p:pic>
        <p:nvPicPr>
          <p:cNvPr id="11" name="図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68258" y="3278959"/>
            <a:ext cx="681741" cy="877778"/>
          </a:xfrm>
          <a:prstGeom prst="rect">
            <a:avLst/>
          </a:prstGeom>
        </p:spPr>
      </p:pic>
      <p:sp>
        <p:nvSpPr>
          <p:cNvPr id="17" name="テキスト ボックス 16"/>
          <p:cNvSpPr txBox="1"/>
          <p:nvPr/>
        </p:nvSpPr>
        <p:spPr>
          <a:xfrm>
            <a:off x="323528" y="1196752"/>
            <a:ext cx="5472608" cy="523220"/>
          </a:xfrm>
          <a:prstGeom prst="rect">
            <a:avLst/>
          </a:prstGeom>
          <a:noFill/>
        </p:spPr>
        <p:txBody>
          <a:bodyPr wrap="square" rtlCol="0">
            <a:spAutoFit/>
          </a:bodyPr>
          <a:lstStyle/>
          <a:p>
            <a:r>
              <a:rPr kumimoji="1" lang="ja-JP" altLang="en-US" sz="2800" b="1" dirty="0" smtClean="0">
                <a:solidFill>
                  <a:schemeClr val="accent1"/>
                </a:solidFill>
              </a:rPr>
              <a:t>構築の流れ</a:t>
            </a:r>
            <a:endParaRPr kumimoji="1" lang="en-US" altLang="ja-JP" sz="2800" b="1" dirty="0" smtClean="0">
              <a:solidFill>
                <a:schemeClr val="accent1"/>
              </a:solidFill>
            </a:endParaRPr>
          </a:p>
        </p:txBody>
      </p:sp>
      <p:sp>
        <p:nvSpPr>
          <p:cNvPr id="18" name="正方形/長方形 17"/>
          <p:cNvSpPr/>
          <p:nvPr/>
        </p:nvSpPr>
        <p:spPr>
          <a:xfrm>
            <a:off x="3172625" y="4359079"/>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en-US" altLang="ja-JP" sz="2000" dirty="0" smtClean="0"/>
              <a:t>Terraform</a:t>
            </a:r>
            <a:endParaRPr lang="ja-JP" altLang="en-US" sz="2000" dirty="0"/>
          </a:p>
        </p:txBody>
      </p:sp>
      <p:sp>
        <p:nvSpPr>
          <p:cNvPr id="19" name="正方形/長方形 18"/>
          <p:cNvSpPr/>
          <p:nvPr/>
        </p:nvSpPr>
        <p:spPr>
          <a:xfrm>
            <a:off x="6016433" y="4359079"/>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ネットワーク構築</a:t>
            </a:r>
            <a:endParaRPr lang="en-US" altLang="ja-JP" sz="2000" dirty="0" smtClean="0"/>
          </a:p>
          <a:p>
            <a:pPr algn="ctr"/>
            <a:r>
              <a:rPr lang="ja-JP" altLang="en-US" sz="2000" dirty="0" smtClean="0"/>
              <a:t>サーバ構築</a:t>
            </a:r>
            <a:endParaRPr lang="en-US" altLang="ja-JP" sz="2000" dirty="0" smtClean="0"/>
          </a:p>
          <a:p>
            <a:pPr algn="ctr"/>
            <a:r>
              <a:rPr lang="ja-JP" altLang="en-US" sz="2000" dirty="0"/>
              <a:t>セットアップ</a:t>
            </a:r>
          </a:p>
        </p:txBody>
      </p:sp>
      <p:sp>
        <p:nvSpPr>
          <p:cNvPr id="20" name="下矢印 19"/>
          <p:cNvSpPr/>
          <p:nvPr/>
        </p:nvSpPr>
        <p:spPr>
          <a:xfrm rot="16200000">
            <a:off x="2922599" y="3067247"/>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1" name="下矢印 20"/>
          <p:cNvSpPr/>
          <p:nvPr/>
        </p:nvSpPr>
        <p:spPr>
          <a:xfrm rot="16200000">
            <a:off x="5803286" y="3067247"/>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15" name="下矢印 14"/>
          <p:cNvSpPr/>
          <p:nvPr/>
        </p:nvSpPr>
        <p:spPr>
          <a:xfrm rot="14256142">
            <a:off x="5653267" y="1713240"/>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4" name="図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25040" y="1185323"/>
            <a:ext cx="1063737" cy="1063737"/>
          </a:xfrm>
          <a:prstGeom prst="rect">
            <a:avLst/>
          </a:prstGeom>
        </p:spPr>
      </p:pic>
      <p:sp>
        <p:nvSpPr>
          <p:cNvPr id="23" name="正方形/長方形 22"/>
          <p:cNvSpPr/>
          <p:nvPr/>
        </p:nvSpPr>
        <p:spPr>
          <a:xfrm>
            <a:off x="6140587" y="2259953"/>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en-US" altLang="ja-JP" sz="2000" dirty="0" smtClean="0"/>
              <a:t>Web</a:t>
            </a:r>
            <a:r>
              <a:rPr lang="ja-JP" altLang="en-US" sz="2000" dirty="0" smtClean="0"/>
              <a:t>サービス</a:t>
            </a:r>
            <a:endParaRPr lang="ja-JP" altLang="en-US" sz="2000" dirty="0"/>
          </a:p>
        </p:txBody>
      </p:sp>
    </p:spTree>
    <p:extLst>
      <p:ext uri="{BB962C8B-B14F-4D97-AF65-F5344CB8AC3E}">
        <p14:creationId xmlns:p14="http://schemas.microsoft.com/office/powerpoint/2010/main" val="164818107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Terraform</a:t>
            </a:r>
            <a:r>
              <a:rPr lang="ja-JP" altLang="en-US" dirty="0"/>
              <a:t>とは</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11</a:t>
            </a:fld>
            <a:endParaRPr lang="ja-JP" altLang="en-US" dirty="0"/>
          </a:p>
        </p:txBody>
      </p:sp>
      <p:sp>
        <p:nvSpPr>
          <p:cNvPr id="10" name="テキスト ボックス 9"/>
          <p:cNvSpPr txBox="1"/>
          <p:nvPr/>
        </p:nvSpPr>
        <p:spPr>
          <a:xfrm>
            <a:off x="971600" y="3429000"/>
            <a:ext cx="7200800" cy="923330"/>
          </a:xfrm>
          <a:prstGeom prst="rect">
            <a:avLst/>
          </a:prstGeom>
          <a:noFill/>
        </p:spPr>
        <p:txBody>
          <a:bodyPr wrap="square" rtlCol="0" anchor="ctr" anchorCtr="1">
            <a:spAutoFit/>
          </a:bodyPr>
          <a:lstStyle/>
          <a:p>
            <a:r>
              <a:rPr kumimoji="1" lang="en-US" altLang="ja-JP" sz="5400" dirty="0" smtClean="0">
                <a:solidFill>
                  <a:srgbClr val="4D4D4D"/>
                </a:solidFill>
              </a:rPr>
              <a:t>Terraform</a:t>
            </a:r>
            <a:r>
              <a:rPr kumimoji="1" lang="ja-JP" altLang="en-US" sz="5400" dirty="0" smtClean="0">
                <a:solidFill>
                  <a:srgbClr val="4D4D4D"/>
                </a:solidFill>
              </a:rPr>
              <a:t>の中身</a:t>
            </a:r>
          </a:p>
        </p:txBody>
      </p:sp>
    </p:spTree>
    <p:extLst>
      <p:ext uri="{BB962C8B-B14F-4D97-AF65-F5344CB8AC3E}">
        <p14:creationId xmlns:p14="http://schemas.microsoft.com/office/powerpoint/2010/main" val="203657341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Terraform</a:t>
            </a:r>
            <a:r>
              <a:rPr kumimoji="1" lang="ja-JP" altLang="en-US" dirty="0" smtClean="0"/>
              <a:t>の中身</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12</a:t>
            </a:fld>
            <a:endParaRPr lang="ja-JP" altLang="en-US" dirty="0"/>
          </a:p>
        </p:txBody>
      </p:sp>
      <p:sp>
        <p:nvSpPr>
          <p:cNvPr id="4" name="テキスト ボックス 3"/>
          <p:cNvSpPr txBox="1"/>
          <p:nvPr/>
        </p:nvSpPr>
        <p:spPr>
          <a:xfrm>
            <a:off x="323528" y="1196752"/>
            <a:ext cx="4968552" cy="523220"/>
          </a:xfrm>
          <a:prstGeom prst="rect">
            <a:avLst/>
          </a:prstGeom>
          <a:noFill/>
        </p:spPr>
        <p:txBody>
          <a:bodyPr wrap="square" rtlCol="0">
            <a:spAutoFit/>
          </a:bodyPr>
          <a:lstStyle/>
          <a:p>
            <a:r>
              <a:rPr kumimoji="1" lang="en-US" altLang="ja-JP" sz="2800" b="1" dirty="0" smtClean="0">
                <a:solidFill>
                  <a:schemeClr val="accent1"/>
                </a:solidFill>
              </a:rPr>
              <a:t>Providers</a:t>
            </a:r>
          </a:p>
        </p:txBody>
      </p:sp>
      <p:sp>
        <p:nvSpPr>
          <p:cNvPr id="11" name="正方形/長方形 10"/>
          <p:cNvSpPr/>
          <p:nvPr/>
        </p:nvSpPr>
        <p:spPr>
          <a:xfrm>
            <a:off x="3685068" y="1721873"/>
            <a:ext cx="1512168" cy="720080"/>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Providers</a:t>
            </a:r>
            <a:endParaRPr lang="ja-JP" altLang="en-US" sz="2000" dirty="0"/>
          </a:p>
        </p:txBody>
      </p:sp>
      <p:sp>
        <p:nvSpPr>
          <p:cNvPr id="5" name="テキスト ボックス 4"/>
          <p:cNvSpPr txBox="1"/>
          <p:nvPr/>
        </p:nvSpPr>
        <p:spPr>
          <a:xfrm>
            <a:off x="3707904" y="6381328"/>
            <a:ext cx="5436096" cy="369332"/>
          </a:xfrm>
          <a:prstGeom prst="rect">
            <a:avLst/>
          </a:prstGeom>
          <a:noFill/>
        </p:spPr>
        <p:txBody>
          <a:bodyPr wrap="square" rtlCol="0">
            <a:spAutoFit/>
          </a:bodyPr>
          <a:lstStyle/>
          <a:p>
            <a:r>
              <a:rPr lang="en-US" altLang="ja-JP" dirty="0">
                <a:solidFill>
                  <a:srgbClr val="4D4D4D"/>
                </a:solidFill>
              </a:rPr>
              <a:t>https://www.terraform.io/docs/providers/index.html</a:t>
            </a:r>
            <a:endParaRPr kumimoji="1" lang="ja-JP" altLang="en-US" dirty="0" smtClean="0">
              <a:solidFill>
                <a:srgbClr val="4D4D4D"/>
              </a:solidFill>
            </a:endParaRPr>
          </a:p>
        </p:txBody>
      </p:sp>
      <p:sp>
        <p:nvSpPr>
          <p:cNvPr id="21" name="正方形/長方形 20"/>
          <p:cNvSpPr/>
          <p:nvPr/>
        </p:nvSpPr>
        <p:spPr>
          <a:xfrm>
            <a:off x="467544" y="3995285"/>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Terraform</a:t>
            </a:r>
            <a:endParaRPr lang="ja-JP" altLang="en-US" sz="2000" dirty="0"/>
          </a:p>
        </p:txBody>
      </p:sp>
      <p:sp>
        <p:nvSpPr>
          <p:cNvPr id="22" name="正方形/長方形 21"/>
          <p:cNvSpPr/>
          <p:nvPr/>
        </p:nvSpPr>
        <p:spPr>
          <a:xfrm>
            <a:off x="467544" y="1731813"/>
            <a:ext cx="1944216" cy="720080"/>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CLI Frontend</a:t>
            </a:r>
            <a:endParaRPr lang="ja-JP" altLang="en-US" sz="2000" dirty="0"/>
          </a:p>
        </p:txBody>
      </p:sp>
      <p:cxnSp>
        <p:nvCxnSpPr>
          <p:cNvPr id="23" name="直線コネクタ 22"/>
          <p:cNvCxnSpPr/>
          <p:nvPr/>
        </p:nvCxnSpPr>
        <p:spPr>
          <a:xfrm>
            <a:off x="2843808" y="1844824"/>
            <a:ext cx="0" cy="4536504"/>
          </a:xfrm>
          <a:prstGeom prst="line">
            <a:avLst/>
          </a:prstGeom>
          <a:ln w="15875" cap="sq">
            <a:solidFill>
              <a:srgbClr val="4D4D4D"/>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5917316" y="1834884"/>
            <a:ext cx="0" cy="4536504"/>
          </a:xfrm>
          <a:prstGeom prst="line">
            <a:avLst/>
          </a:prstGeom>
          <a:ln w="15875" cap="sq">
            <a:solidFill>
              <a:srgbClr val="4D4D4D"/>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21" idx="3"/>
            <a:endCxn id="15" idx="1"/>
          </p:cNvCxnSpPr>
          <p:nvPr/>
        </p:nvCxnSpPr>
        <p:spPr>
          <a:xfrm flipV="1">
            <a:off x="2411760" y="2628505"/>
            <a:ext cx="1057284" cy="1625368"/>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21" idx="3"/>
            <a:endCxn id="16" idx="1"/>
          </p:cNvCxnSpPr>
          <p:nvPr/>
        </p:nvCxnSpPr>
        <p:spPr>
          <a:xfrm flipV="1">
            <a:off x="2411760" y="3303510"/>
            <a:ext cx="1057284" cy="950363"/>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21" idx="3"/>
            <a:endCxn id="17" idx="1"/>
          </p:cNvCxnSpPr>
          <p:nvPr/>
        </p:nvCxnSpPr>
        <p:spPr>
          <a:xfrm flipV="1">
            <a:off x="2411760" y="3978515"/>
            <a:ext cx="1049610" cy="275358"/>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21" idx="3"/>
            <a:endCxn id="18" idx="1"/>
          </p:cNvCxnSpPr>
          <p:nvPr/>
        </p:nvCxnSpPr>
        <p:spPr>
          <a:xfrm>
            <a:off x="2411760" y="4253873"/>
            <a:ext cx="1049610" cy="399647"/>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21" idx="3"/>
            <a:endCxn id="19" idx="1"/>
          </p:cNvCxnSpPr>
          <p:nvPr/>
        </p:nvCxnSpPr>
        <p:spPr>
          <a:xfrm>
            <a:off x="2411760" y="4253873"/>
            <a:ext cx="1049610" cy="1074652"/>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21" idx="3"/>
            <a:endCxn id="20" idx="1"/>
          </p:cNvCxnSpPr>
          <p:nvPr/>
        </p:nvCxnSpPr>
        <p:spPr>
          <a:xfrm>
            <a:off x="2411760" y="4253873"/>
            <a:ext cx="1057284" cy="1749658"/>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a:stCxn id="15" idx="3"/>
          </p:cNvCxnSpPr>
          <p:nvPr/>
        </p:nvCxnSpPr>
        <p:spPr>
          <a:xfrm flipV="1">
            <a:off x="5413260" y="2628504"/>
            <a:ext cx="1224136"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p:nvPr/>
        </p:nvCxnSpPr>
        <p:spPr>
          <a:xfrm flipV="1">
            <a:off x="5299048" y="3313449"/>
            <a:ext cx="1224136"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p:nvPr/>
        </p:nvCxnSpPr>
        <p:spPr>
          <a:xfrm flipV="1">
            <a:off x="5284406" y="3988452"/>
            <a:ext cx="1224136"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p:nvPr/>
        </p:nvCxnSpPr>
        <p:spPr>
          <a:xfrm flipV="1">
            <a:off x="5292080" y="4667445"/>
            <a:ext cx="1224136"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p:nvPr/>
        </p:nvCxnSpPr>
        <p:spPr>
          <a:xfrm flipV="1">
            <a:off x="5284406" y="5342448"/>
            <a:ext cx="1224136"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flipV="1">
            <a:off x="5299048" y="6021441"/>
            <a:ext cx="1224136"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pic>
        <p:nvPicPr>
          <p:cNvPr id="56" name="図 5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3169" y="5764298"/>
            <a:ext cx="1314286" cy="514286"/>
          </a:xfrm>
          <a:prstGeom prst="rect">
            <a:avLst/>
          </a:prstGeom>
        </p:spPr>
      </p:pic>
      <p:pic>
        <p:nvPicPr>
          <p:cNvPr id="57" name="図 5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6232" y="5166931"/>
            <a:ext cx="2038606" cy="343066"/>
          </a:xfrm>
          <a:prstGeom prst="rect">
            <a:avLst/>
          </a:prstGeom>
        </p:spPr>
      </p:pic>
      <p:pic>
        <p:nvPicPr>
          <p:cNvPr id="58" name="図 5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11076" y="4387268"/>
            <a:ext cx="1533333" cy="552381"/>
          </a:xfrm>
          <a:prstGeom prst="rect">
            <a:avLst/>
          </a:prstGeom>
        </p:spPr>
      </p:pic>
      <p:pic>
        <p:nvPicPr>
          <p:cNvPr id="59" name="図 5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76460" y="3838122"/>
            <a:ext cx="1295400" cy="314325"/>
          </a:xfrm>
          <a:prstGeom prst="rect">
            <a:avLst/>
          </a:prstGeom>
        </p:spPr>
      </p:pic>
      <p:pic>
        <p:nvPicPr>
          <p:cNvPr id="60" name="図 5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92021" y="3167671"/>
            <a:ext cx="2279435" cy="291556"/>
          </a:xfrm>
          <a:prstGeom prst="rect">
            <a:avLst/>
          </a:prstGeom>
        </p:spPr>
      </p:pic>
      <p:pic>
        <p:nvPicPr>
          <p:cNvPr id="61" name="図 6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638056" y="2369917"/>
            <a:ext cx="1333804" cy="495413"/>
          </a:xfrm>
          <a:prstGeom prst="rect">
            <a:avLst/>
          </a:prstGeom>
        </p:spPr>
      </p:pic>
      <p:sp>
        <p:nvSpPr>
          <p:cNvPr id="15" name="正方形/長方形 14"/>
          <p:cNvSpPr/>
          <p:nvPr/>
        </p:nvSpPr>
        <p:spPr>
          <a:xfrm>
            <a:off x="3469044" y="2369917"/>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AWS</a:t>
            </a:r>
            <a:endParaRPr lang="ja-JP" altLang="en-US" sz="2000" dirty="0"/>
          </a:p>
        </p:txBody>
      </p:sp>
      <p:sp>
        <p:nvSpPr>
          <p:cNvPr id="16" name="正方形/長方形 15"/>
          <p:cNvSpPr/>
          <p:nvPr/>
        </p:nvSpPr>
        <p:spPr>
          <a:xfrm>
            <a:off x="3469044" y="3044922"/>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Google</a:t>
            </a:r>
            <a:endParaRPr lang="ja-JP" altLang="en-US" sz="2000" dirty="0"/>
          </a:p>
        </p:txBody>
      </p:sp>
      <p:sp>
        <p:nvSpPr>
          <p:cNvPr id="17" name="正方形/長方形 16"/>
          <p:cNvSpPr/>
          <p:nvPr/>
        </p:nvSpPr>
        <p:spPr>
          <a:xfrm>
            <a:off x="3461370" y="3719927"/>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OpenStack</a:t>
            </a:r>
            <a:endParaRPr lang="ja-JP" altLang="en-US" sz="2000" dirty="0"/>
          </a:p>
        </p:txBody>
      </p:sp>
      <p:sp>
        <p:nvSpPr>
          <p:cNvPr id="18" name="正方形/長方形 17"/>
          <p:cNvSpPr/>
          <p:nvPr/>
        </p:nvSpPr>
        <p:spPr>
          <a:xfrm>
            <a:off x="3461370" y="4394932"/>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err="1" smtClean="0"/>
              <a:t>Heroku</a:t>
            </a:r>
            <a:endParaRPr lang="ja-JP" altLang="en-US" sz="2000" dirty="0"/>
          </a:p>
        </p:txBody>
      </p:sp>
      <p:sp>
        <p:nvSpPr>
          <p:cNvPr id="19" name="正方形/長方形 18"/>
          <p:cNvSpPr/>
          <p:nvPr/>
        </p:nvSpPr>
        <p:spPr>
          <a:xfrm>
            <a:off x="3461370" y="5069937"/>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err="1" smtClean="0"/>
              <a:t>CloudFlare</a:t>
            </a:r>
            <a:endParaRPr lang="ja-JP" altLang="en-US" sz="2000" dirty="0"/>
          </a:p>
        </p:txBody>
      </p:sp>
      <p:sp>
        <p:nvSpPr>
          <p:cNvPr id="20" name="正方形/長方形 19"/>
          <p:cNvSpPr/>
          <p:nvPr/>
        </p:nvSpPr>
        <p:spPr>
          <a:xfrm>
            <a:off x="3469044" y="5744943"/>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err="1" smtClean="0"/>
              <a:t>DNSimple</a:t>
            </a:r>
            <a:endParaRPr lang="ja-JP" altLang="en-US" sz="2000" dirty="0"/>
          </a:p>
        </p:txBody>
      </p:sp>
    </p:spTree>
    <p:extLst>
      <p:ext uri="{BB962C8B-B14F-4D97-AF65-F5344CB8AC3E}">
        <p14:creationId xmlns:p14="http://schemas.microsoft.com/office/powerpoint/2010/main" val="320497184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Terraform</a:t>
            </a:r>
            <a:r>
              <a:rPr kumimoji="1" lang="ja-JP" altLang="en-US" dirty="0" smtClean="0"/>
              <a:t>の中身</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13</a:t>
            </a:fld>
            <a:endParaRPr lang="ja-JP" altLang="en-US" dirty="0"/>
          </a:p>
        </p:txBody>
      </p:sp>
      <p:sp>
        <p:nvSpPr>
          <p:cNvPr id="4" name="テキスト ボックス 3"/>
          <p:cNvSpPr txBox="1"/>
          <p:nvPr/>
        </p:nvSpPr>
        <p:spPr>
          <a:xfrm>
            <a:off x="323528" y="1196752"/>
            <a:ext cx="4968552" cy="523220"/>
          </a:xfrm>
          <a:prstGeom prst="rect">
            <a:avLst/>
          </a:prstGeom>
          <a:noFill/>
        </p:spPr>
        <p:txBody>
          <a:bodyPr wrap="square" rtlCol="0">
            <a:spAutoFit/>
          </a:bodyPr>
          <a:lstStyle/>
          <a:p>
            <a:r>
              <a:rPr lang="en-US" altLang="ja-JP" sz="2800" b="1" dirty="0" err="1" smtClean="0">
                <a:solidFill>
                  <a:schemeClr val="accent1"/>
                </a:solidFill>
              </a:rPr>
              <a:t>Provisioners</a:t>
            </a:r>
            <a:endParaRPr kumimoji="1" lang="en-US" altLang="ja-JP" sz="2800" b="1" dirty="0" smtClean="0">
              <a:solidFill>
                <a:schemeClr val="accent1"/>
              </a:solidFill>
            </a:endParaRPr>
          </a:p>
        </p:txBody>
      </p:sp>
      <p:sp>
        <p:nvSpPr>
          <p:cNvPr id="11" name="正方形/長方形 10"/>
          <p:cNvSpPr/>
          <p:nvPr/>
        </p:nvSpPr>
        <p:spPr>
          <a:xfrm>
            <a:off x="3564548" y="1721873"/>
            <a:ext cx="1719858" cy="720080"/>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err="1" smtClean="0"/>
              <a:t>Provisioners</a:t>
            </a:r>
            <a:endParaRPr lang="ja-JP" altLang="en-US" sz="2000" dirty="0"/>
          </a:p>
        </p:txBody>
      </p:sp>
      <p:sp>
        <p:nvSpPr>
          <p:cNvPr id="5" name="テキスト ボックス 4"/>
          <p:cNvSpPr txBox="1"/>
          <p:nvPr/>
        </p:nvSpPr>
        <p:spPr>
          <a:xfrm>
            <a:off x="3275857" y="6381328"/>
            <a:ext cx="5868143" cy="369332"/>
          </a:xfrm>
          <a:prstGeom prst="rect">
            <a:avLst/>
          </a:prstGeom>
          <a:noFill/>
        </p:spPr>
        <p:txBody>
          <a:bodyPr wrap="square" rtlCol="0">
            <a:spAutoFit/>
          </a:bodyPr>
          <a:lstStyle/>
          <a:p>
            <a:r>
              <a:rPr lang="en-US" altLang="ja-JP" dirty="0">
                <a:solidFill>
                  <a:srgbClr val="4D4D4D"/>
                </a:solidFill>
              </a:rPr>
              <a:t>https://</a:t>
            </a:r>
            <a:r>
              <a:rPr lang="en-US" altLang="ja-JP" dirty="0" smtClean="0">
                <a:solidFill>
                  <a:srgbClr val="4D4D4D"/>
                </a:solidFill>
              </a:rPr>
              <a:t>www.terraform.io/docs/provisioners/index.html</a:t>
            </a:r>
            <a:endParaRPr kumimoji="1" lang="ja-JP" altLang="en-US" dirty="0" smtClean="0">
              <a:solidFill>
                <a:srgbClr val="4D4D4D"/>
              </a:solidFill>
            </a:endParaRPr>
          </a:p>
        </p:txBody>
      </p:sp>
      <p:sp>
        <p:nvSpPr>
          <p:cNvPr id="21" name="正方形/長方形 20"/>
          <p:cNvSpPr/>
          <p:nvPr/>
        </p:nvSpPr>
        <p:spPr>
          <a:xfrm>
            <a:off x="467544" y="3995285"/>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Terraform</a:t>
            </a:r>
            <a:endParaRPr lang="ja-JP" altLang="en-US" sz="2000" dirty="0"/>
          </a:p>
        </p:txBody>
      </p:sp>
      <p:sp>
        <p:nvSpPr>
          <p:cNvPr id="22" name="正方形/長方形 21"/>
          <p:cNvSpPr/>
          <p:nvPr/>
        </p:nvSpPr>
        <p:spPr>
          <a:xfrm>
            <a:off x="467544" y="1731813"/>
            <a:ext cx="1944216" cy="720080"/>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CLI Frontend</a:t>
            </a:r>
            <a:endParaRPr lang="ja-JP" altLang="en-US" sz="2000" dirty="0"/>
          </a:p>
        </p:txBody>
      </p:sp>
      <p:cxnSp>
        <p:nvCxnSpPr>
          <p:cNvPr id="23" name="直線コネクタ 22"/>
          <p:cNvCxnSpPr/>
          <p:nvPr/>
        </p:nvCxnSpPr>
        <p:spPr>
          <a:xfrm>
            <a:off x="2843808" y="1844824"/>
            <a:ext cx="0" cy="4536504"/>
          </a:xfrm>
          <a:prstGeom prst="line">
            <a:avLst/>
          </a:prstGeom>
          <a:ln w="15875" cap="sq">
            <a:solidFill>
              <a:srgbClr val="4D4D4D"/>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5917316" y="1834884"/>
            <a:ext cx="0" cy="4536504"/>
          </a:xfrm>
          <a:prstGeom prst="line">
            <a:avLst/>
          </a:prstGeom>
          <a:ln w="15875" cap="sq">
            <a:solidFill>
              <a:srgbClr val="4D4D4D"/>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21" idx="3"/>
            <a:endCxn id="15" idx="1"/>
          </p:cNvCxnSpPr>
          <p:nvPr/>
        </p:nvCxnSpPr>
        <p:spPr>
          <a:xfrm flipV="1">
            <a:off x="2411760" y="2628505"/>
            <a:ext cx="1057284" cy="1625368"/>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21" idx="3"/>
            <a:endCxn id="16" idx="1"/>
          </p:cNvCxnSpPr>
          <p:nvPr/>
        </p:nvCxnSpPr>
        <p:spPr>
          <a:xfrm flipV="1">
            <a:off x="2411760" y="3303510"/>
            <a:ext cx="1057284" cy="950363"/>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21" idx="3"/>
            <a:endCxn id="17" idx="1"/>
          </p:cNvCxnSpPr>
          <p:nvPr/>
        </p:nvCxnSpPr>
        <p:spPr>
          <a:xfrm flipV="1">
            <a:off x="2411760" y="3978515"/>
            <a:ext cx="1049610" cy="275358"/>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21" idx="3"/>
            <a:endCxn id="18" idx="1"/>
          </p:cNvCxnSpPr>
          <p:nvPr/>
        </p:nvCxnSpPr>
        <p:spPr>
          <a:xfrm>
            <a:off x="2411760" y="4253873"/>
            <a:ext cx="1049610" cy="399647"/>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flipV="1">
            <a:off x="5299048" y="2613882"/>
            <a:ext cx="1224136"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p:nvPr/>
        </p:nvCxnSpPr>
        <p:spPr>
          <a:xfrm flipV="1">
            <a:off x="5299048" y="3313449"/>
            <a:ext cx="1224136"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p:nvPr/>
        </p:nvCxnSpPr>
        <p:spPr>
          <a:xfrm flipV="1">
            <a:off x="5284406" y="3988452"/>
            <a:ext cx="1224136"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p:nvPr/>
        </p:nvCxnSpPr>
        <p:spPr>
          <a:xfrm flipV="1">
            <a:off x="5292080" y="4667445"/>
            <a:ext cx="1224136"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3469044" y="2369917"/>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local-exec</a:t>
            </a:r>
            <a:endParaRPr lang="ja-JP" altLang="en-US" sz="2000" dirty="0"/>
          </a:p>
        </p:txBody>
      </p:sp>
      <p:sp>
        <p:nvSpPr>
          <p:cNvPr id="16" name="正方形/長方形 15"/>
          <p:cNvSpPr/>
          <p:nvPr/>
        </p:nvSpPr>
        <p:spPr>
          <a:xfrm>
            <a:off x="3469044" y="3044922"/>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remote-exec</a:t>
            </a:r>
            <a:endParaRPr lang="ja-JP" altLang="en-US" sz="2000" dirty="0"/>
          </a:p>
        </p:txBody>
      </p:sp>
      <p:sp>
        <p:nvSpPr>
          <p:cNvPr id="17" name="正方形/長方形 16"/>
          <p:cNvSpPr/>
          <p:nvPr/>
        </p:nvSpPr>
        <p:spPr>
          <a:xfrm>
            <a:off x="3461370" y="3719927"/>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chef</a:t>
            </a:r>
            <a:endParaRPr lang="ja-JP" altLang="en-US" sz="2000" dirty="0"/>
          </a:p>
        </p:txBody>
      </p:sp>
      <p:sp>
        <p:nvSpPr>
          <p:cNvPr id="18" name="正方形/長方形 17"/>
          <p:cNvSpPr/>
          <p:nvPr/>
        </p:nvSpPr>
        <p:spPr>
          <a:xfrm>
            <a:off x="3461370" y="4394932"/>
            <a:ext cx="1944216" cy="517175"/>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000" dirty="0" smtClean="0"/>
              <a:t>file</a:t>
            </a:r>
            <a:endParaRPr lang="ja-JP" altLang="en-US" sz="2000" dirty="0"/>
          </a:p>
        </p:txBody>
      </p:sp>
      <p:pic>
        <p:nvPicPr>
          <p:cNvPr id="35" name="図 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33279" y="2918919"/>
            <a:ext cx="464091" cy="470363"/>
          </a:xfrm>
          <a:prstGeom prst="rect">
            <a:avLst/>
          </a:prstGeom>
        </p:spPr>
      </p:pic>
      <p:pic>
        <p:nvPicPr>
          <p:cNvPr id="37" name="図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45033" y="3134943"/>
            <a:ext cx="699710" cy="849850"/>
          </a:xfrm>
          <a:prstGeom prst="rect">
            <a:avLst/>
          </a:prstGeom>
        </p:spPr>
      </p:pic>
      <p:pic>
        <p:nvPicPr>
          <p:cNvPr id="39" name="図 3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68258" y="3278959"/>
            <a:ext cx="681741" cy="877778"/>
          </a:xfrm>
          <a:prstGeom prst="rect">
            <a:avLst/>
          </a:prstGeom>
        </p:spPr>
      </p:pic>
    </p:spTree>
    <p:extLst>
      <p:ext uri="{BB962C8B-B14F-4D97-AF65-F5344CB8AC3E}">
        <p14:creationId xmlns:p14="http://schemas.microsoft.com/office/powerpoint/2010/main" val="200571014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Terraform</a:t>
            </a:r>
            <a:r>
              <a:rPr lang="ja-JP" altLang="en-US" dirty="0" smtClean="0"/>
              <a:t>の使用方法</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14</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基本的な流れ</a:t>
            </a:r>
            <a:endParaRPr kumimoji="1" lang="en-US" altLang="ja-JP" sz="2800" b="1" dirty="0" smtClean="0">
              <a:solidFill>
                <a:schemeClr val="accent1"/>
              </a:solidFill>
            </a:endParaRPr>
          </a:p>
        </p:txBody>
      </p:sp>
      <p:sp>
        <p:nvSpPr>
          <p:cNvPr id="14" name="テキスト ボックス 13"/>
          <p:cNvSpPr txBox="1"/>
          <p:nvPr/>
        </p:nvSpPr>
        <p:spPr>
          <a:xfrm>
            <a:off x="827584" y="1714428"/>
            <a:ext cx="8028384" cy="3539430"/>
          </a:xfrm>
          <a:prstGeom prst="rect">
            <a:avLst/>
          </a:prstGeom>
          <a:noFill/>
        </p:spPr>
        <p:txBody>
          <a:bodyPr wrap="square" rtlCol="0">
            <a:spAutoFit/>
          </a:bodyPr>
          <a:lstStyle/>
          <a:p>
            <a:pPr marL="514350" indent="-514350">
              <a:buAutoNum type="arabicPeriod"/>
            </a:pPr>
            <a:r>
              <a:rPr lang="en-US" altLang="ja-JP" sz="2800" dirty="0" smtClean="0">
                <a:solidFill>
                  <a:srgbClr val="4D4D4D"/>
                </a:solidFill>
              </a:rPr>
              <a:t>Terraform </a:t>
            </a:r>
            <a:r>
              <a:rPr lang="en-US" altLang="ja-JP" sz="2800" dirty="0" err="1" smtClean="0">
                <a:solidFill>
                  <a:srgbClr val="4D4D4D"/>
                </a:solidFill>
              </a:rPr>
              <a:t>configration</a:t>
            </a:r>
            <a:r>
              <a:rPr lang="ja-JP" altLang="en-US" sz="2800" dirty="0" smtClean="0">
                <a:solidFill>
                  <a:srgbClr val="4D4D4D"/>
                </a:solidFill>
              </a:rPr>
              <a:t>を記述</a:t>
            </a:r>
            <a:endParaRPr lang="en-US" altLang="ja-JP" sz="2800" dirty="0" smtClean="0">
              <a:solidFill>
                <a:srgbClr val="4D4D4D"/>
              </a:solidFill>
            </a:endParaRPr>
          </a:p>
          <a:p>
            <a:pPr marL="514350" indent="-514350">
              <a:buAutoNum type="arabicPeriod"/>
            </a:pPr>
            <a:r>
              <a:rPr lang="ja-JP" altLang="en-US" sz="2800" dirty="0" smtClean="0">
                <a:solidFill>
                  <a:srgbClr val="4D4D4D"/>
                </a:solidFill>
              </a:rPr>
              <a:t> </a:t>
            </a:r>
            <a:r>
              <a:rPr lang="en-US" altLang="ja-JP" sz="2800" b="1" dirty="0" smtClean="0">
                <a:solidFill>
                  <a:srgbClr val="0084B4"/>
                </a:solidFill>
              </a:rPr>
              <a:t>plan</a:t>
            </a:r>
            <a:r>
              <a:rPr lang="ja-JP" altLang="en-US" sz="2800" dirty="0" smtClean="0">
                <a:solidFill>
                  <a:srgbClr val="4D4D4D"/>
                </a:solidFill>
              </a:rPr>
              <a:t>でどんな変更が加わるか確認</a:t>
            </a:r>
            <a:endParaRPr lang="en-US" altLang="ja-JP" sz="2800" dirty="0" smtClean="0">
              <a:solidFill>
                <a:srgbClr val="4D4D4D"/>
              </a:solidFill>
            </a:endParaRPr>
          </a:p>
          <a:p>
            <a:pPr marL="514350" indent="-514350">
              <a:buAutoNum type="arabicPeriod"/>
            </a:pPr>
            <a:r>
              <a:rPr lang="ja-JP" altLang="en-US" sz="2800" dirty="0" smtClean="0">
                <a:solidFill>
                  <a:srgbClr val="4D4D4D"/>
                </a:solidFill>
              </a:rPr>
              <a:t> </a:t>
            </a:r>
            <a:r>
              <a:rPr lang="en-US" altLang="ja-JP" sz="2800" b="1" dirty="0" smtClean="0">
                <a:solidFill>
                  <a:srgbClr val="0084B4"/>
                </a:solidFill>
              </a:rPr>
              <a:t>apply</a:t>
            </a:r>
            <a:r>
              <a:rPr lang="ja-JP" altLang="en-US" sz="2800" dirty="0" smtClean="0">
                <a:solidFill>
                  <a:srgbClr val="4D4D4D"/>
                </a:solidFill>
              </a:rPr>
              <a:t>で実際に構築</a:t>
            </a:r>
            <a:endParaRPr lang="en-US" altLang="ja-JP" sz="2800" dirty="0" smtClean="0">
              <a:solidFill>
                <a:srgbClr val="4D4D4D"/>
              </a:solidFill>
            </a:endParaRPr>
          </a:p>
          <a:p>
            <a:pPr marL="514350" indent="-514350">
              <a:buAutoNum type="arabicPeriod"/>
            </a:pPr>
            <a:r>
              <a:rPr lang="ja-JP" altLang="en-US" sz="2800" dirty="0" smtClean="0">
                <a:solidFill>
                  <a:srgbClr val="4D4D4D"/>
                </a:solidFill>
              </a:rPr>
              <a:t> </a:t>
            </a:r>
            <a:r>
              <a:rPr lang="en-US" altLang="ja-JP" sz="2800" b="1" dirty="0" smtClean="0">
                <a:solidFill>
                  <a:srgbClr val="0084B4"/>
                </a:solidFill>
              </a:rPr>
              <a:t>show</a:t>
            </a:r>
            <a:r>
              <a:rPr lang="ja-JP" altLang="en-US" sz="2800" dirty="0" smtClean="0">
                <a:solidFill>
                  <a:srgbClr val="4D4D4D"/>
                </a:solidFill>
              </a:rPr>
              <a:t>や</a:t>
            </a:r>
            <a:r>
              <a:rPr lang="en-US" altLang="ja-JP" sz="2800" dirty="0" err="1" smtClean="0">
                <a:solidFill>
                  <a:srgbClr val="4D4D4D"/>
                </a:solidFill>
              </a:rPr>
              <a:t>aws</a:t>
            </a:r>
            <a:r>
              <a:rPr lang="en-US" altLang="ja-JP" sz="2800" dirty="0" smtClean="0">
                <a:solidFill>
                  <a:srgbClr val="4D4D4D"/>
                </a:solidFill>
              </a:rPr>
              <a:t> console</a:t>
            </a:r>
            <a:r>
              <a:rPr lang="ja-JP" altLang="en-US" sz="2800" dirty="0" smtClean="0">
                <a:solidFill>
                  <a:srgbClr val="4D4D4D"/>
                </a:solidFill>
              </a:rPr>
              <a:t>で結果確認</a:t>
            </a:r>
            <a:endParaRPr lang="en-US" altLang="ja-JP" sz="2800" dirty="0" smtClean="0">
              <a:solidFill>
                <a:srgbClr val="4D4D4D"/>
              </a:solidFill>
            </a:endParaRPr>
          </a:p>
          <a:p>
            <a:pPr marL="514350" indent="-514350">
              <a:buFontTx/>
              <a:buAutoNum type="arabicPeriod"/>
            </a:pPr>
            <a:r>
              <a:rPr lang="en-US" altLang="ja-JP" sz="2800" dirty="0">
                <a:solidFill>
                  <a:srgbClr val="4D4D4D"/>
                </a:solidFill>
              </a:rPr>
              <a:t>Terraform </a:t>
            </a:r>
            <a:r>
              <a:rPr lang="en-US" altLang="ja-JP" sz="2800" dirty="0" err="1">
                <a:solidFill>
                  <a:srgbClr val="4D4D4D"/>
                </a:solidFill>
              </a:rPr>
              <a:t>configration</a:t>
            </a:r>
            <a:r>
              <a:rPr lang="ja-JP" altLang="en-US" sz="2800" dirty="0" smtClean="0">
                <a:solidFill>
                  <a:srgbClr val="4D4D4D"/>
                </a:solidFill>
              </a:rPr>
              <a:t>を修正</a:t>
            </a:r>
            <a:endParaRPr lang="en-US" altLang="ja-JP" sz="2800" dirty="0" smtClean="0">
              <a:solidFill>
                <a:srgbClr val="4D4D4D"/>
              </a:solidFill>
            </a:endParaRPr>
          </a:p>
          <a:p>
            <a:pPr marL="514350" indent="-514350">
              <a:buAutoNum type="arabicPeriod"/>
            </a:pPr>
            <a:r>
              <a:rPr lang="ja-JP" altLang="en-US" sz="2800" dirty="0" smtClean="0">
                <a:solidFill>
                  <a:srgbClr val="4D4D4D"/>
                </a:solidFill>
              </a:rPr>
              <a:t> </a:t>
            </a:r>
            <a:r>
              <a:rPr lang="en-US" altLang="ja-JP" sz="2800" b="1" dirty="0" smtClean="0">
                <a:solidFill>
                  <a:srgbClr val="0084B4"/>
                </a:solidFill>
              </a:rPr>
              <a:t>plan</a:t>
            </a:r>
            <a:r>
              <a:rPr lang="ja-JP" altLang="en-US" sz="2800" dirty="0">
                <a:solidFill>
                  <a:srgbClr val="4D4D4D"/>
                </a:solidFill>
              </a:rPr>
              <a:t>でどんな変更が加わるか確認</a:t>
            </a:r>
            <a:endParaRPr lang="en-US" altLang="ja-JP" sz="2800" dirty="0">
              <a:solidFill>
                <a:srgbClr val="4D4D4D"/>
              </a:solidFill>
            </a:endParaRPr>
          </a:p>
          <a:p>
            <a:pPr marL="514350" indent="-514350">
              <a:buAutoNum type="arabicPeriod"/>
            </a:pPr>
            <a:r>
              <a:rPr lang="ja-JP" altLang="en-US" sz="2800" dirty="0" smtClean="0">
                <a:solidFill>
                  <a:srgbClr val="4D4D4D"/>
                </a:solidFill>
              </a:rPr>
              <a:t> </a:t>
            </a:r>
            <a:r>
              <a:rPr lang="en-US" altLang="ja-JP" sz="2800" b="1" dirty="0" smtClean="0">
                <a:solidFill>
                  <a:srgbClr val="0084B4"/>
                </a:solidFill>
              </a:rPr>
              <a:t>apply</a:t>
            </a:r>
            <a:r>
              <a:rPr lang="ja-JP" altLang="en-US" sz="2800" dirty="0">
                <a:solidFill>
                  <a:srgbClr val="4D4D4D"/>
                </a:solidFill>
              </a:rPr>
              <a:t>で実際に構築</a:t>
            </a:r>
            <a:endParaRPr lang="en-US" altLang="ja-JP" sz="2800" dirty="0">
              <a:solidFill>
                <a:srgbClr val="4D4D4D"/>
              </a:solidFill>
            </a:endParaRPr>
          </a:p>
          <a:p>
            <a:pPr marL="514350" indent="-514350">
              <a:buFontTx/>
              <a:buAutoNum type="arabicPeriod"/>
            </a:pPr>
            <a:r>
              <a:rPr lang="ja-JP" altLang="en-US" sz="2800" dirty="0" smtClean="0">
                <a:solidFill>
                  <a:srgbClr val="4D4D4D"/>
                </a:solidFill>
              </a:rPr>
              <a:t>要らなくなったら</a:t>
            </a:r>
            <a:r>
              <a:rPr lang="en-US" altLang="ja-JP" sz="2800" b="1" dirty="0" smtClean="0">
                <a:solidFill>
                  <a:srgbClr val="0084B4"/>
                </a:solidFill>
              </a:rPr>
              <a:t>destroy</a:t>
            </a:r>
          </a:p>
        </p:txBody>
      </p:sp>
    </p:spTree>
    <p:extLst>
      <p:ext uri="{BB962C8B-B14F-4D97-AF65-F5344CB8AC3E}">
        <p14:creationId xmlns:p14="http://schemas.microsoft.com/office/powerpoint/2010/main" val="290579615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今日の流れ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dirty="0" smtClean="0"/>
              <a:t> </a:t>
            </a:r>
            <a:fld id="{8B45D110-FD8E-48BD-8825-CDFBF9D22CA3}" type="slidenum">
              <a:rPr lang="ja-JP" altLang="en-US" smtClean="0"/>
              <a:pPr/>
              <a:t>15</a:t>
            </a:fld>
            <a:endParaRPr lang="ja-JP" altLang="en-US" dirty="0"/>
          </a:p>
        </p:txBody>
      </p:sp>
      <p:sp>
        <p:nvSpPr>
          <p:cNvPr id="5" name="正方形/長方形 4"/>
          <p:cNvSpPr/>
          <p:nvPr/>
        </p:nvSpPr>
        <p:spPr>
          <a:xfrm>
            <a:off x="467544" y="1196752"/>
            <a:ext cx="4608512" cy="720080"/>
          </a:xfrm>
          <a:prstGeom prst="rect">
            <a:avLst/>
          </a:prstGeom>
          <a:no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000" dirty="0"/>
              <a:t>コードによるインフラ構築</a:t>
            </a:r>
            <a:endParaRPr lang="en-US" altLang="ja-JP" sz="2000" dirty="0"/>
          </a:p>
          <a:p>
            <a:pPr algn="ctr"/>
            <a:r>
              <a:rPr lang="en-US" altLang="ja-JP" sz="2000" dirty="0"/>
              <a:t>(Infrastructure as code)</a:t>
            </a:r>
            <a:endParaRPr lang="ja-JP" altLang="en-US" sz="2000" dirty="0"/>
          </a:p>
        </p:txBody>
      </p:sp>
      <p:sp>
        <p:nvSpPr>
          <p:cNvPr id="25" name="下矢印 24"/>
          <p:cNvSpPr/>
          <p:nvPr/>
        </p:nvSpPr>
        <p:spPr>
          <a:xfrm>
            <a:off x="2519772" y="1925053"/>
            <a:ext cx="504056" cy="3886534"/>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7" name="正方形/長方形 26"/>
          <p:cNvSpPr/>
          <p:nvPr/>
        </p:nvSpPr>
        <p:spPr>
          <a:xfrm>
            <a:off x="474186" y="2350461"/>
            <a:ext cx="4608512" cy="720080"/>
          </a:xfrm>
          <a:prstGeom prst="rect">
            <a:avLst/>
          </a:prstGeom>
          <a:solidFill>
            <a:srgbClr val="F2F2F2"/>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a:t>Terraform</a:t>
            </a:r>
            <a:r>
              <a:rPr lang="ja-JP" altLang="en-US" sz="2400" dirty="0"/>
              <a:t>とは</a:t>
            </a:r>
          </a:p>
        </p:txBody>
      </p:sp>
      <p:sp>
        <p:nvSpPr>
          <p:cNvPr id="28" name="正方形/長方形 27"/>
          <p:cNvSpPr/>
          <p:nvPr/>
        </p:nvSpPr>
        <p:spPr>
          <a:xfrm>
            <a:off x="474186" y="3504170"/>
            <a:ext cx="4608512" cy="720080"/>
          </a:xfrm>
          <a:prstGeom prst="rect">
            <a:avLst/>
          </a:prstGeom>
          <a:solidFill>
            <a:srgbClr val="FFC000"/>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メリットとデメリット</a:t>
            </a:r>
            <a:endParaRPr lang="ja-JP" altLang="en-US" sz="2400" dirty="0"/>
          </a:p>
        </p:txBody>
      </p:sp>
      <p:sp>
        <p:nvSpPr>
          <p:cNvPr id="29" name="正方形/長方形 28"/>
          <p:cNvSpPr/>
          <p:nvPr/>
        </p:nvSpPr>
        <p:spPr>
          <a:xfrm>
            <a:off x="474186" y="4657879"/>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デモ</a:t>
            </a:r>
            <a:endParaRPr lang="ja-JP" altLang="en-US" sz="2400" dirty="0"/>
          </a:p>
        </p:txBody>
      </p:sp>
      <p:sp>
        <p:nvSpPr>
          <p:cNvPr id="30" name="正方形/長方形 29"/>
          <p:cNvSpPr/>
          <p:nvPr/>
        </p:nvSpPr>
        <p:spPr>
          <a:xfrm>
            <a:off x="467544" y="5811587"/>
            <a:ext cx="4608512" cy="720080"/>
          </a:xfrm>
          <a:prstGeom prst="rect">
            <a:avLst/>
          </a:prstGeom>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質疑応答</a:t>
            </a:r>
            <a:endParaRPr lang="ja-JP" altLang="en-US" sz="2400" dirty="0"/>
          </a:p>
        </p:txBody>
      </p:sp>
    </p:spTree>
    <p:extLst>
      <p:ext uri="{BB962C8B-B14F-4D97-AF65-F5344CB8AC3E}">
        <p14:creationId xmlns:p14="http://schemas.microsoft.com/office/powerpoint/2010/main" val="25638670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メリットとデメリット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16</a:t>
            </a:fld>
            <a:endParaRPr lang="ja-JP" altLang="en-US" dirty="0"/>
          </a:p>
        </p:txBody>
      </p:sp>
      <p:sp>
        <p:nvSpPr>
          <p:cNvPr id="10" name="テキスト ボックス 9"/>
          <p:cNvSpPr txBox="1"/>
          <p:nvPr/>
        </p:nvSpPr>
        <p:spPr>
          <a:xfrm>
            <a:off x="971600" y="3429000"/>
            <a:ext cx="7200800" cy="923330"/>
          </a:xfrm>
          <a:prstGeom prst="rect">
            <a:avLst/>
          </a:prstGeom>
          <a:noFill/>
        </p:spPr>
        <p:txBody>
          <a:bodyPr wrap="square" rtlCol="0" anchor="ctr" anchorCtr="1">
            <a:spAutoFit/>
          </a:bodyPr>
          <a:lstStyle/>
          <a:p>
            <a:r>
              <a:rPr kumimoji="1" lang="ja-JP" altLang="en-US" sz="5400" dirty="0" smtClean="0">
                <a:solidFill>
                  <a:srgbClr val="4D4D4D"/>
                </a:solidFill>
              </a:rPr>
              <a:t>メリット</a:t>
            </a:r>
          </a:p>
        </p:txBody>
      </p:sp>
    </p:spTree>
    <p:extLst>
      <p:ext uri="{BB962C8B-B14F-4D97-AF65-F5344CB8AC3E}">
        <p14:creationId xmlns:p14="http://schemas.microsoft.com/office/powerpoint/2010/main" val="407897025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17</a:t>
            </a:fld>
            <a:endParaRPr lang="ja-JP" altLang="en-US" dirty="0"/>
          </a:p>
        </p:txBody>
      </p:sp>
      <p:sp>
        <p:nvSpPr>
          <p:cNvPr id="5" name="テキスト ボックス 4"/>
          <p:cNvSpPr txBox="1"/>
          <p:nvPr/>
        </p:nvSpPr>
        <p:spPr>
          <a:xfrm>
            <a:off x="323528" y="1196752"/>
            <a:ext cx="7416824" cy="523220"/>
          </a:xfrm>
          <a:prstGeom prst="rect">
            <a:avLst/>
          </a:prstGeom>
          <a:noFill/>
        </p:spPr>
        <p:txBody>
          <a:bodyPr wrap="square" rtlCol="0">
            <a:spAutoFit/>
          </a:bodyPr>
          <a:lstStyle/>
          <a:p>
            <a:r>
              <a:rPr kumimoji="1" lang="en-US" altLang="ja-JP" sz="2800" b="1" dirty="0" smtClean="0">
                <a:solidFill>
                  <a:schemeClr val="accent1"/>
                </a:solidFill>
              </a:rPr>
              <a:t>1. </a:t>
            </a:r>
            <a:r>
              <a:rPr kumimoji="1" lang="ja-JP" altLang="en-US" sz="2800" b="1" dirty="0" smtClean="0">
                <a:solidFill>
                  <a:schemeClr val="accent1"/>
                </a:solidFill>
              </a:rPr>
              <a:t>システム構成の複製が容易</a:t>
            </a:r>
            <a:endParaRPr kumimoji="1" lang="en-US" altLang="ja-JP" sz="2800" b="1" dirty="0" smtClean="0">
              <a:solidFill>
                <a:schemeClr val="accent1"/>
              </a:solidFill>
            </a:endParaRPr>
          </a:p>
        </p:txBody>
      </p:sp>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80526" y="1259676"/>
            <a:ext cx="464091" cy="470363"/>
          </a:xfrm>
          <a:prstGeom prst="rect">
            <a:avLst/>
          </a:prstGeom>
        </p:spPr>
      </p:pic>
      <p:pic>
        <p:nvPicPr>
          <p:cNvPr id="7" name="図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5799" y="3014903"/>
            <a:ext cx="1118879" cy="1291014"/>
          </a:xfrm>
          <a:prstGeom prst="rect">
            <a:avLst/>
          </a:prstGeom>
        </p:spPr>
      </p:pic>
      <p:sp>
        <p:nvSpPr>
          <p:cNvPr id="8" name="正方形/長方形 7"/>
          <p:cNvSpPr/>
          <p:nvPr/>
        </p:nvSpPr>
        <p:spPr>
          <a:xfrm>
            <a:off x="101082" y="4455063"/>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構築内容を記述した</a:t>
            </a:r>
            <a:endParaRPr lang="en-US" altLang="ja-JP" sz="2000" dirty="0" smtClean="0"/>
          </a:p>
          <a:p>
            <a:pPr algn="ctr"/>
            <a:r>
              <a:rPr lang="ja-JP" altLang="en-US" sz="2000" dirty="0" smtClean="0"/>
              <a:t>ファイル</a:t>
            </a:r>
            <a:endParaRPr lang="ja-JP" altLang="en-US" sz="2000" dirty="0"/>
          </a:p>
        </p:txBody>
      </p:sp>
      <p:pic>
        <p:nvPicPr>
          <p:cNvPr id="9" name="図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38354" y="3230927"/>
            <a:ext cx="898935" cy="888935"/>
          </a:xfrm>
          <a:prstGeom prst="rect">
            <a:avLst/>
          </a:prstGeom>
        </p:spPr>
      </p:pic>
      <p:pic>
        <p:nvPicPr>
          <p:cNvPr id="10" name="図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92280" y="1475700"/>
            <a:ext cx="699710" cy="849850"/>
          </a:xfrm>
          <a:prstGeom prst="rect">
            <a:avLst/>
          </a:prstGeom>
        </p:spPr>
      </p:pic>
      <p:pic>
        <p:nvPicPr>
          <p:cNvPr id="11" name="図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5505" y="1619716"/>
            <a:ext cx="681741" cy="877778"/>
          </a:xfrm>
          <a:prstGeom prst="rect">
            <a:avLst/>
          </a:prstGeom>
        </p:spPr>
      </p:pic>
      <p:sp>
        <p:nvSpPr>
          <p:cNvPr id="12" name="正方形/長方形 11"/>
          <p:cNvSpPr/>
          <p:nvPr/>
        </p:nvSpPr>
        <p:spPr>
          <a:xfrm>
            <a:off x="3202250" y="4455063"/>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ツール</a:t>
            </a:r>
            <a:endParaRPr lang="ja-JP" altLang="en-US" sz="2000" dirty="0"/>
          </a:p>
        </p:txBody>
      </p:sp>
      <p:sp>
        <p:nvSpPr>
          <p:cNvPr id="15" name="下矢印 14"/>
          <p:cNvSpPr/>
          <p:nvPr/>
        </p:nvSpPr>
        <p:spPr>
          <a:xfrm rot="16200000">
            <a:off x="2952224" y="3163231"/>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16" name="下矢印 15"/>
          <p:cNvSpPr/>
          <p:nvPr/>
        </p:nvSpPr>
        <p:spPr>
          <a:xfrm rot="16200000">
            <a:off x="5812945" y="3167246"/>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17" name="図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80526" y="3122862"/>
            <a:ext cx="464091" cy="470363"/>
          </a:xfrm>
          <a:prstGeom prst="rect">
            <a:avLst/>
          </a:prstGeom>
        </p:spPr>
      </p:pic>
      <p:pic>
        <p:nvPicPr>
          <p:cNvPr id="18" name="図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92280" y="3338886"/>
            <a:ext cx="699710" cy="849850"/>
          </a:xfrm>
          <a:prstGeom prst="rect">
            <a:avLst/>
          </a:prstGeom>
        </p:spPr>
      </p:pic>
      <p:pic>
        <p:nvPicPr>
          <p:cNvPr id="19" name="図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5505" y="3482902"/>
            <a:ext cx="681741" cy="877778"/>
          </a:xfrm>
          <a:prstGeom prst="rect">
            <a:avLst/>
          </a:prstGeom>
        </p:spPr>
      </p:pic>
      <p:pic>
        <p:nvPicPr>
          <p:cNvPr id="20" name="図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3828" y="4986640"/>
            <a:ext cx="464091" cy="470363"/>
          </a:xfrm>
          <a:prstGeom prst="rect">
            <a:avLst/>
          </a:prstGeom>
        </p:spPr>
      </p:pic>
      <p:pic>
        <p:nvPicPr>
          <p:cNvPr id="21" name="図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55582" y="5202664"/>
            <a:ext cx="699710" cy="849850"/>
          </a:xfrm>
          <a:prstGeom prst="rect">
            <a:avLst/>
          </a:prstGeom>
        </p:spPr>
      </p:pic>
      <p:pic>
        <p:nvPicPr>
          <p:cNvPr id="22" name="図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578807" y="5346680"/>
            <a:ext cx="681741" cy="877778"/>
          </a:xfrm>
          <a:prstGeom prst="rect">
            <a:avLst/>
          </a:prstGeom>
        </p:spPr>
      </p:pic>
      <p:sp>
        <p:nvSpPr>
          <p:cNvPr id="23" name="下矢印 22"/>
          <p:cNvSpPr/>
          <p:nvPr/>
        </p:nvSpPr>
        <p:spPr>
          <a:xfrm rot="14724561">
            <a:off x="5712332" y="2103469"/>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4" name="下矢印 23"/>
          <p:cNvSpPr/>
          <p:nvPr/>
        </p:nvSpPr>
        <p:spPr>
          <a:xfrm rot="18228237">
            <a:off x="5782949" y="4199775"/>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5" name="正方形/長方形 24"/>
          <p:cNvSpPr/>
          <p:nvPr/>
        </p:nvSpPr>
        <p:spPr>
          <a:xfrm>
            <a:off x="6209630" y="6337615"/>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本番環境</a:t>
            </a:r>
            <a:endParaRPr lang="ja-JP" altLang="en-US" sz="2000" dirty="0"/>
          </a:p>
        </p:txBody>
      </p:sp>
      <p:sp>
        <p:nvSpPr>
          <p:cNvPr id="26" name="正方形/長方形 25"/>
          <p:cNvSpPr/>
          <p:nvPr/>
        </p:nvSpPr>
        <p:spPr>
          <a:xfrm>
            <a:off x="6229180" y="44576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en-US" altLang="ja-JP" sz="2000" dirty="0" smtClean="0"/>
              <a:t>Staging</a:t>
            </a:r>
            <a:r>
              <a:rPr lang="ja-JP" altLang="en-US" sz="2000" dirty="0" smtClean="0"/>
              <a:t>環境</a:t>
            </a:r>
            <a:endParaRPr lang="ja-JP" altLang="en-US" sz="2000" dirty="0"/>
          </a:p>
        </p:txBody>
      </p:sp>
      <p:sp>
        <p:nvSpPr>
          <p:cNvPr id="27" name="正方形/長方形 26"/>
          <p:cNvSpPr/>
          <p:nvPr/>
        </p:nvSpPr>
        <p:spPr>
          <a:xfrm>
            <a:off x="6386115" y="2503039"/>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開発環境</a:t>
            </a:r>
            <a:endParaRPr lang="ja-JP" altLang="en-US" sz="2000" dirty="0"/>
          </a:p>
        </p:txBody>
      </p:sp>
    </p:spTree>
    <p:extLst>
      <p:ext uri="{BB962C8B-B14F-4D97-AF65-F5344CB8AC3E}">
        <p14:creationId xmlns:p14="http://schemas.microsoft.com/office/powerpoint/2010/main" val="163961366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図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151134"/>
            <a:ext cx="1118879" cy="1291014"/>
          </a:xfrm>
          <a:prstGeom prst="rect">
            <a:avLst/>
          </a:prstGeom>
        </p:spPr>
      </p:pic>
      <p:sp>
        <p:nvSpPr>
          <p:cNvPr id="2" name="タイトル 1"/>
          <p:cNvSpPr>
            <a:spLocks noGrp="1"/>
          </p:cNvSpPr>
          <p:nvPr>
            <p:ph type="title"/>
          </p:nvPr>
        </p:nvSpPr>
        <p:spPr/>
        <p:txBody>
          <a:bodyPr/>
          <a:lstStyle/>
          <a:p>
            <a:r>
              <a:rPr kumimoji="1" lang="ja-JP" altLang="en-US" dirty="0" smtClean="0"/>
              <a:t>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18</a:t>
            </a:fld>
            <a:endParaRPr lang="ja-JP" altLang="en-US" dirty="0"/>
          </a:p>
        </p:txBody>
      </p:sp>
      <p:sp>
        <p:nvSpPr>
          <p:cNvPr id="5" name="テキスト ボックス 4"/>
          <p:cNvSpPr txBox="1"/>
          <p:nvPr/>
        </p:nvSpPr>
        <p:spPr>
          <a:xfrm>
            <a:off x="323528" y="1196752"/>
            <a:ext cx="7416824" cy="523220"/>
          </a:xfrm>
          <a:prstGeom prst="rect">
            <a:avLst/>
          </a:prstGeom>
          <a:noFill/>
        </p:spPr>
        <p:txBody>
          <a:bodyPr wrap="square" rtlCol="0">
            <a:spAutoFit/>
          </a:bodyPr>
          <a:lstStyle/>
          <a:p>
            <a:r>
              <a:rPr kumimoji="1" lang="en-US" altLang="ja-JP" sz="2800" b="1" dirty="0" smtClean="0">
                <a:solidFill>
                  <a:schemeClr val="accent1"/>
                </a:solidFill>
              </a:rPr>
              <a:t>2. </a:t>
            </a:r>
            <a:r>
              <a:rPr kumimoji="1" lang="ja-JP" altLang="en-US" sz="2800" b="1" dirty="0" smtClean="0">
                <a:solidFill>
                  <a:schemeClr val="accent1"/>
                </a:solidFill>
              </a:rPr>
              <a:t>似たシステムを参考にした構成が容易</a:t>
            </a:r>
            <a:endParaRPr kumimoji="1" lang="en-US" altLang="ja-JP" sz="2800" b="1" dirty="0" smtClean="0">
              <a:solidFill>
                <a:schemeClr val="accent1"/>
              </a:solidFill>
            </a:endParaRP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5799" y="3014903"/>
            <a:ext cx="1118879" cy="1291014"/>
          </a:xfrm>
          <a:prstGeom prst="rect">
            <a:avLst/>
          </a:prstGeom>
        </p:spPr>
      </p:pic>
      <p:sp>
        <p:nvSpPr>
          <p:cNvPr id="8" name="正方形/長方形 7"/>
          <p:cNvSpPr/>
          <p:nvPr/>
        </p:nvSpPr>
        <p:spPr>
          <a:xfrm>
            <a:off x="101082" y="4455063"/>
            <a:ext cx="3030758"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似たシステムを構築する</a:t>
            </a:r>
            <a:endParaRPr lang="en-US" altLang="ja-JP" sz="2000" dirty="0" smtClean="0"/>
          </a:p>
          <a:p>
            <a:pPr algn="ctr"/>
            <a:r>
              <a:rPr lang="ja-JP" altLang="en-US" sz="2000" dirty="0" smtClean="0"/>
              <a:t>ファイルを元に編集</a:t>
            </a:r>
            <a:endParaRPr lang="ja-JP" altLang="en-US" sz="2000" dirty="0"/>
          </a:p>
        </p:txBody>
      </p:sp>
      <p:pic>
        <p:nvPicPr>
          <p:cNvPr id="9" name="図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38354" y="3230927"/>
            <a:ext cx="898935" cy="888935"/>
          </a:xfrm>
          <a:prstGeom prst="rect">
            <a:avLst/>
          </a:prstGeom>
        </p:spPr>
      </p:pic>
      <p:sp>
        <p:nvSpPr>
          <p:cNvPr id="12" name="正方形/長方形 11"/>
          <p:cNvSpPr/>
          <p:nvPr/>
        </p:nvSpPr>
        <p:spPr>
          <a:xfrm>
            <a:off x="3202250" y="4455063"/>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ツール</a:t>
            </a:r>
            <a:endParaRPr lang="ja-JP" altLang="en-US" sz="2000" dirty="0"/>
          </a:p>
        </p:txBody>
      </p:sp>
      <p:sp>
        <p:nvSpPr>
          <p:cNvPr id="15" name="下矢印 14"/>
          <p:cNvSpPr/>
          <p:nvPr/>
        </p:nvSpPr>
        <p:spPr>
          <a:xfrm rot="16200000">
            <a:off x="2952224" y="3163231"/>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16" name="下矢印 15"/>
          <p:cNvSpPr/>
          <p:nvPr/>
        </p:nvSpPr>
        <p:spPr>
          <a:xfrm rot="16200000">
            <a:off x="5812945" y="3167246"/>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17" name="図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0526" y="3122862"/>
            <a:ext cx="464091" cy="470363"/>
          </a:xfrm>
          <a:prstGeom prst="rect">
            <a:avLst/>
          </a:prstGeom>
        </p:spPr>
      </p:pic>
      <p:pic>
        <p:nvPicPr>
          <p:cNvPr id="18" name="図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92280" y="3338886"/>
            <a:ext cx="699710" cy="849850"/>
          </a:xfrm>
          <a:prstGeom prst="rect">
            <a:avLst/>
          </a:prstGeom>
        </p:spPr>
      </p:pic>
      <p:pic>
        <p:nvPicPr>
          <p:cNvPr id="19" name="図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5505" y="3482902"/>
            <a:ext cx="681741" cy="877778"/>
          </a:xfrm>
          <a:prstGeom prst="rect">
            <a:avLst/>
          </a:prstGeom>
        </p:spPr>
      </p:pic>
      <p:sp>
        <p:nvSpPr>
          <p:cNvPr id="26" name="正方形/長方形 25"/>
          <p:cNvSpPr/>
          <p:nvPr/>
        </p:nvSpPr>
        <p:spPr>
          <a:xfrm>
            <a:off x="6229180" y="44576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新システム</a:t>
            </a:r>
            <a:endParaRPr lang="ja-JP" altLang="en-US" sz="2000" dirty="0"/>
          </a:p>
        </p:txBody>
      </p:sp>
      <p:sp>
        <p:nvSpPr>
          <p:cNvPr id="4" name="U ターン矢印 3"/>
          <p:cNvSpPr/>
          <p:nvPr/>
        </p:nvSpPr>
        <p:spPr>
          <a:xfrm rot="3080264">
            <a:off x="1366299" y="2549325"/>
            <a:ext cx="870619" cy="618926"/>
          </a:xfrm>
          <a:prstGeom prst="uturnArrow">
            <a:avLst/>
          </a:prstGeom>
          <a:solidFill>
            <a:srgbClr val="0084B4"/>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Tree>
    <p:extLst>
      <p:ext uri="{BB962C8B-B14F-4D97-AF65-F5344CB8AC3E}">
        <p14:creationId xmlns:p14="http://schemas.microsoft.com/office/powerpoint/2010/main" val="64436413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3744" y="1916832"/>
            <a:ext cx="4061284" cy="4481417"/>
          </a:xfrm>
          <a:prstGeom prst="rect">
            <a:avLst/>
          </a:prstGeom>
        </p:spPr>
      </p:pic>
      <p:pic>
        <p:nvPicPr>
          <p:cNvPr id="28" name="図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3608" y="2564904"/>
            <a:ext cx="1118879" cy="1291014"/>
          </a:xfrm>
          <a:prstGeom prst="rect">
            <a:avLst/>
          </a:prstGeom>
        </p:spPr>
      </p:pic>
      <p:sp>
        <p:nvSpPr>
          <p:cNvPr id="2" name="タイトル 1"/>
          <p:cNvSpPr>
            <a:spLocks noGrp="1"/>
          </p:cNvSpPr>
          <p:nvPr>
            <p:ph type="title"/>
          </p:nvPr>
        </p:nvSpPr>
        <p:spPr/>
        <p:txBody>
          <a:bodyPr/>
          <a:lstStyle/>
          <a:p>
            <a:r>
              <a:rPr kumimoji="1" lang="ja-JP" altLang="en-US" dirty="0" smtClean="0"/>
              <a:t>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19</a:t>
            </a:fld>
            <a:endParaRPr lang="ja-JP" altLang="en-US" dirty="0"/>
          </a:p>
        </p:txBody>
      </p:sp>
      <p:sp>
        <p:nvSpPr>
          <p:cNvPr id="5" name="テキスト ボックス 4"/>
          <p:cNvSpPr txBox="1"/>
          <p:nvPr/>
        </p:nvSpPr>
        <p:spPr>
          <a:xfrm>
            <a:off x="323528" y="1196752"/>
            <a:ext cx="7416824" cy="523220"/>
          </a:xfrm>
          <a:prstGeom prst="rect">
            <a:avLst/>
          </a:prstGeom>
          <a:noFill/>
        </p:spPr>
        <p:txBody>
          <a:bodyPr wrap="square" rtlCol="0">
            <a:spAutoFit/>
          </a:bodyPr>
          <a:lstStyle/>
          <a:p>
            <a:r>
              <a:rPr lang="en-US" altLang="ja-JP" sz="2800" b="1" dirty="0" smtClean="0">
                <a:solidFill>
                  <a:schemeClr val="accent1"/>
                </a:solidFill>
              </a:rPr>
              <a:t>3. SVN,</a:t>
            </a:r>
            <a:r>
              <a:rPr lang="ja-JP" altLang="en-US" sz="2800" b="1" dirty="0">
                <a:solidFill>
                  <a:schemeClr val="accent1"/>
                </a:solidFill>
              </a:rPr>
              <a:t> </a:t>
            </a:r>
            <a:r>
              <a:rPr lang="en-US" altLang="ja-JP" sz="2800" b="1" dirty="0" err="1" smtClean="0">
                <a:solidFill>
                  <a:schemeClr val="accent1"/>
                </a:solidFill>
              </a:rPr>
              <a:t>Git</a:t>
            </a:r>
            <a:r>
              <a:rPr lang="ja-JP" altLang="en-US" sz="2800" b="1" dirty="0" smtClean="0">
                <a:solidFill>
                  <a:schemeClr val="accent1"/>
                </a:solidFill>
              </a:rPr>
              <a:t>などによるバージョン管理が可能</a:t>
            </a:r>
            <a:endParaRPr kumimoji="1" lang="en-US" altLang="ja-JP" sz="2800" b="1" dirty="0" smtClean="0">
              <a:solidFill>
                <a:schemeClr val="accent1"/>
              </a:solidFill>
            </a:endParaRPr>
          </a:p>
        </p:txBody>
      </p:sp>
      <p:pic>
        <p:nvPicPr>
          <p:cNvPr id="7" name="図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65879" y="3428673"/>
            <a:ext cx="1118879" cy="1291014"/>
          </a:xfrm>
          <a:prstGeom prst="rect">
            <a:avLst/>
          </a:prstGeom>
        </p:spPr>
      </p:pic>
      <p:sp>
        <p:nvSpPr>
          <p:cNvPr id="4" name="U ターン矢印 3"/>
          <p:cNvSpPr/>
          <p:nvPr/>
        </p:nvSpPr>
        <p:spPr>
          <a:xfrm rot="3080264">
            <a:off x="2086379" y="2963095"/>
            <a:ext cx="870619" cy="618926"/>
          </a:xfrm>
          <a:prstGeom prst="uturnArrow">
            <a:avLst/>
          </a:prstGeom>
          <a:solidFill>
            <a:srgbClr val="0084B4"/>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0" name="図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50752" y="4066574"/>
            <a:ext cx="1118879" cy="1291014"/>
          </a:xfrm>
          <a:prstGeom prst="rect">
            <a:avLst/>
          </a:prstGeom>
        </p:spPr>
      </p:pic>
      <p:sp>
        <p:nvSpPr>
          <p:cNvPr id="21" name="U ターン矢印 20"/>
          <p:cNvSpPr/>
          <p:nvPr/>
        </p:nvSpPr>
        <p:spPr>
          <a:xfrm rot="3080264">
            <a:off x="2771252" y="3600996"/>
            <a:ext cx="870619" cy="618926"/>
          </a:xfrm>
          <a:prstGeom prst="uturnArrow">
            <a:avLst/>
          </a:prstGeom>
          <a:solidFill>
            <a:srgbClr val="0084B4"/>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2" name="テキスト ボックス 21"/>
          <p:cNvSpPr txBox="1"/>
          <p:nvPr/>
        </p:nvSpPr>
        <p:spPr>
          <a:xfrm>
            <a:off x="4395772" y="2064967"/>
            <a:ext cx="4460195" cy="3108543"/>
          </a:xfrm>
          <a:prstGeom prst="rect">
            <a:avLst/>
          </a:prstGeom>
          <a:noFill/>
        </p:spPr>
        <p:txBody>
          <a:bodyPr wrap="square" rtlCol="0">
            <a:spAutoFit/>
          </a:bodyPr>
          <a:lstStyle/>
          <a:p>
            <a:r>
              <a:rPr lang="ja-JP" altLang="en-US" sz="2800" dirty="0" smtClean="0">
                <a:solidFill>
                  <a:srgbClr val="4D4D4D"/>
                </a:solidFill>
              </a:rPr>
              <a:t>・履歴の管理</a:t>
            </a:r>
            <a:endParaRPr lang="en-US" altLang="ja-JP" sz="2800" dirty="0" smtClean="0">
              <a:solidFill>
                <a:srgbClr val="4D4D4D"/>
              </a:solidFill>
            </a:endParaRPr>
          </a:p>
          <a:p>
            <a:r>
              <a:rPr lang="ja-JP" altLang="en-US" sz="2800" dirty="0" smtClean="0">
                <a:solidFill>
                  <a:srgbClr val="4D4D4D"/>
                </a:solidFill>
              </a:rPr>
              <a:t>・変更者の確認</a:t>
            </a:r>
            <a:endParaRPr lang="en-US" altLang="ja-JP" sz="2800" dirty="0" smtClean="0">
              <a:solidFill>
                <a:srgbClr val="4D4D4D"/>
              </a:solidFill>
            </a:endParaRPr>
          </a:p>
          <a:p>
            <a:r>
              <a:rPr lang="ja-JP" altLang="en-US" sz="2800" dirty="0" smtClean="0">
                <a:solidFill>
                  <a:srgbClr val="4D4D4D"/>
                </a:solidFill>
              </a:rPr>
              <a:t>・差分の確認</a:t>
            </a:r>
            <a:endParaRPr lang="en-US" altLang="ja-JP" sz="2800" dirty="0" smtClean="0">
              <a:solidFill>
                <a:srgbClr val="4D4D4D"/>
              </a:solidFill>
            </a:endParaRPr>
          </a:p>
          <a:p>
            <a:r>
              <a:rPr lang="ja-JP" altLang="en-US" sz="2800" dirty="0" smtClean="0">
                <a:solidFill>
                  <a:srgbClr val="4D4D4D"/>
                </a:solidFill>
              </a:rPr>
              <a:t>・変更の取り消し</a:t>
            </a:r>
            <a:endParaRPr lang="en-US" altLang="ja-JP" sz="2800" dirty="0" smtClean="0">
              <a:solidFill>
                <a:srgbClr val="4D4D4D"/>
              </a:solidFill>
            </a:endParaRPr>
          </a:p>
          <a:p>
            <a:endParaRPr lang="en-US" altLang="ja-JP" sz="2800" dirty="0">
              <a:solidFill>
                <a:srgbClr val="4D4D4D"/>
              </a:solidFill>
            </a:endParaRPr>
          </a:p>
          <a:p>
            <a:r>
              <a:rPr lang="ja-JP" altLang="en-US" sz="2800" dirty="0" smtClean="0">
                <a:solidFill>
                  <a:srgbClr val="4D4D4D"/>
                </a:solidFill>
              </a:rPr>
              <a:t>アプリ開発と同様の</a:t>
            </a:r>
            <a:endParaRPr lang="en-US" altLang="ja-JP" sz="2800" dirty="0" smtClean="0">
              <a:solidFill>
                <a:srgbClr val="4D4D4D"/>
              </a:solidFill>
            </a:endParaRPr>
          </a:p>
          <a:p>
            <a:r>
              <a:rPr lang="ja-JP" altLang="en-US" sz="2800" dirty="0" smtClean="0">
                <a:solidFill>
                  <a:srgbClr val="4D4D4D"/>
                </a:solidFill>
              </a:rPr>
              <a:t>利点が得られる</a:t>
            </a:r>
            <a:endParaRPr lang="en-US" altLang="ja-JP" sz="2800" dirty="0" smtClean="0">
              <a:solidFill>
                <a:srgbClr val="4D4D4D"/>
              </a:solidFill>
            </a:endParaRPr>
          </a:p>
        </p:txBody>
      </p:sp>
    </p:spTree>
    <p:extLst>
      <p:ext uri="{BB962C8B-B14F-4D97-AF65-F5344CB8AC3E}">
        <p14:creationId xmlns:p14="http://schemas.microsoft.com/office/powerpoint/2010/main" val="21184038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自己紹介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2</a:t>
            </a:fld>
            <a:endParaRPr lang="ja-JP" altLang="en-US" dirty="0"/>
          </a:p>
        </p:txBody>
      </p:sp>
      <p:sp>
        <p:nvSpPr>
          <p:cNvPr id="8" name="テキスト ボックス 7"/>
          <p:cNvSpPr txBox="1"/>
          <p:nvPr/>
        </p:nvSpPr>
        <p:spPr>
          <a:xfrm>
            <a:off x="323528" y="1196752"/>
            <a:ext cx="5472608" cy="523220"/>
          </a:xfrm>
          <a:prstGeom prst="rect">
            <a:avLst/>
          </a:prstGeom>
          <a:noFill/>
        </p:spPr>
        <p:txBody>
          <a:bodyPr wrap="square" rtlCol="0">
            <a:spAutoFit/>
          </a:bodyPr>
          <a:lstStyle/>
          <a:p>
            <a:r>
              <a:rPr kumimoji="1" lang="ja-JP" altLang="en-US" sz="2800" b="1" dirty="0" smtClean="0">
                <a:solidFill>
                  <a:schemeClr val="accent1"/>
                </a:solidFill>
              </a:rPr>
              <a:t>仕事関連</a:t>
            </a:r>
            <a:endParaRPr kumimoji="1" lang="en-US" altLang="ja-JP" sz="2800" b="1" dirty="0" smtClean="0">
              <a:solidFill>
                <a:schemeClr val="accent1"/>
              </a:solidFill>
            </a:endParaRPr>
          </a:p>
        </p:txBody>
      </p:sp>
      <p:sp>
        <p:nvSpPr>
          <p:cNvPr id="9" name="テキスト ボックス 8"/>
          <p:cNvSpPr txBox="1"/>
          <p:nvPr/>
        </p:nvSpPr>
        <p:spPr>
          <a:xfrm>
            <a:off x="827584" y="1714428"/>
            <a:ext cx="8028384" cy="1815882"/>
          </a:xfrm>
          <a:prstGeom prst="rect">
            <a:avLst/>
          </a:prstGeom>
          <a:noFill/>
        </p:spPr>
        <p:txBody>
          <a:bodyPr wrap="square" rtlCol="0">
            <a:spAutoFit/>
          </a:bodyPr>
          <a:lstStyle/>
          <a:p>
            <a:r>
              <a:rPr lang="ja-JP" altLang="en-US" sz="2800" dirty="0" smtClean="0">
                <a:solidFill>
                  <a:srgbClr val="4D4D4D"/>
                </a:solidFill>
              </a:rPr>
              <a:t>名前：竹澤　陽</a:t>
            </a:r>
            <a:endParaRPr lang="en-US" altLang="ja-JP" sz="2800" dirty="0" smtClean="0">
              <a:solidFill>
                <a:srgbClr val="4D4D4D"/>
              </a:solidFill>
            </a:endParaRPr>
          </a:p>
          <a:p>
            <a:r>
              <a:rPr lang="ja-JP" altLang="en-US" sz="2800" dirty="0" smtClean="0">
                <a:solidFill>
                  <a:srgbClr val="4D4D4D"/>
                </a:solidFill>
              </a:rPr>
              <a:t>言語：</a:t>
            </a:r>
            <a:r>
              <a:rPr lang="en-US" altLang="ja-JP" sz="2800" dirty="0" smtClean="0">
                <a:solidFill>
                  <a:srgbClr val="4D4D4D"/>
                </a:solidFill>
              </a:rPr>
              <a:t>Ruby, JavaScript, Go, C++, C#, </a:t>
            </a:r>
            <a:r>
              <a:rPr lang="ja-JP" altLang="en-US" sz="2800" dirty="0" smtClean="0">
                <a:solidFill>
                  <a:srgbClr val="4D4D4D"/>
                </a:solidFill>
              </a:rPr>
              <a:t>他色々</a:t>
            </a:r>
            <a:endParaRPr lang="en-US" altLang="ja-JP" sz="2800" dirty="0" smtClean="0">
              <a:solidFill>
                <a:srgbClr val="4D4D4D"/>
              </a:solidFill>
            </a:endParaRPr>
          </a:p>
          <a:p>
            <a:r>
              <a:rPr lang="ja-JP" altLang="en-US" sz="2800" dirty="0" smtClean="0">
                <a:solidFill>
                  <a:srgbClr val="4D4D4D"/>
                </a:solidFill>
              </a:rPr>
              <a:t>仕事：</a:t>
            </a:r>
            <a:r>
              <a:rPr lang="en-US" altLang="ja-JP" sz="2200" dirty="0" smtClean="0">
                <a:solidFill>
                  <a:srgbClr val="4D4D4D"/>
                </a:solidFill>
              </a:rPr>
              <a:t>Web</a:t>
            </a:r>
            <a:r>
              <a:rPr lang="ja-JP" altLang="en-US" sz="2200" dirty="0" smtClean="0">
                <a:solidFill>
                  <a:srgbClr val="4D4D4D"/>
                </a:solidFill>
              </a:rPr>
              <a:t>システムのフロントからバックエンドまで全部</a:t>
            </a:r>
            <a:endParaRPr lang="en-US" altLang="ja-JP" sz="2200" dirty="0" smtClean="0">
              <a:solidFill>
                <a:srgbClr val="4D4D4D"/>
              </a:solidFill>
            </a:endParaRPr>
          </a:p>
          <a:p>
            <a:endParaRPr lang="en-US" altLang="ja-JP" sz="2800" dirty="0" smtClean="0">
              <a:solidFill>
                <a:srgbClr val="4D4D4D"/>
              </a:solidFill>
            </a:endParaRPr>
          </a:p>
        </p:txBody>
      </p:sp>
    </p:spTree>
    <p:extLst>
      <p:ext uri="{BB962C8B-B14F-4D97-AF65-F5344CB8AC3E}">
        <p14:creationId xmlns:p14="http://schemas.microsoft.com/office/powerpoint/2010/main" val="697570943"/>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20</a:t>
            </a:fld>
            <a:endParaRPr lang="ja-JP" altLang="en-US" dirty="0"/>
          </a:p>
        </p:txBody>
      </p:sp>
      <p:sp>
        <p:nvSpPr>
          <p:cNvPr id="5" name="テキスト ボックス 4"/>
          <p:cNvSpPr txBox="1"/>
          <p:nvPr/>
        </p:nvSpPr>
        <p:spPr>
          <a:xfrm>
            <a:off x="323528" y="1196752"/>
            <a:ext cx="7416824" cy="523220"/>
          </a:xfrm>
          <a:prstGeom prst="rect">
            <a:avLst/>
          </a:prstGeom>
          <a:noFill/>
        </p:spPr>
        <p:txBody>
          <a:bodyPr wrap="square" rtlCol="0">
            <a:spAutoFit/>
          </a:bodyPr>
          <a:lstStyle/>
          <a:p>
            <a:r>
              <a:rPr lang="en-US" altLang="ja-JP" sz="2800" b="1" dirty="0" smtClean="0">
                <a:solidFill>
                  <a:schemeClr val="accent1"/>
                </a:solidFill>
              </a:rPr>
              <a:t>4. </a:t>
            </a:r>
            <a:r>
              <a:rPr lang="ja-JP" altLang="en-US" sz="2800" b="1" dirty="0">
                <a:solidFill>
                  <a:schemeClr val="accent1"/>
                </a:solidFill>
              </a:rPr>
              <a:t>設計書</a:t>
            </a:r>
            <a:r>
              <a:rPr lang="ja-JP" altLang="en-US" sz="2800" b="1" dirty="0" smtClean="0">
                <a:solidFill>
                  <a:schemeClr val="accent1"/>
                </a:solidFill>
              </a:rPr>
              <a:t>よりも厳密な記述・チェックが可能</a:t>
            </a:r>
            <a:endParaRPr kumimoji="1" lang="en-US" altLang="ja-JP" sz="2800" b="1" dirty="0" smtClean="0">
              <a:solidFill>
                <a:schemeClr val="accent1"/>
              </a:solidFill>
            </a:endParaRPr>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57025" y="4365104"/>
            <a:ext cx="464091" cy="470363"/>
          </a:xfrm>
          <a:prstGeom prst="rect">
            <a:avLst/>
          </a:prstGeom>
        </p:spPr>
      </p:pic>
      <p:pic>
        <p:nvPicPr>
          <p:cNvPr id="13" name="図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9920" y="4365104"/>
            <a:ext cx="1118879" cy="1291014"/>
          </a:xfrm>
          <a:prstGeom prst="rect">
            <a:avLst/>
          </a:prstGeom>
        </p:spPr>
      </p:pic>
      <p:sp>
        <p:nvSpPr>
          <p:cNvPr id="14" name="正方形/長方形 13"/>
          <p:cNvSpPr/>
          <p:nvPr/>
        </p:nvSpPr>
        <p:spPr>
          <a:xfrm>
            <a:off x="95203" y="5805264"/>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構築内容を記述した</a:t>
            </a:r>
            <a:endParaRPr lang="en-US" altLang="ja-JP" sz="2000" dirty="0" smtClean="0"/>
          </a:p>
          <a:p>
            <a:pPr algn="ctr"/>
            <a:r>
              <a:rPr lang="ja-JP" altLang="en-US" sz="2000" dirty="0" smtClean="0"/>
              <a:t>ファイル</a:t>
            </a:r>
            <a:endParaRPr lang="ja-JP" altLang="en-US" sz="2000" dirty="0"/>
          </a:p>
        </p:txBody>
      </p:sp>
      <p:pic>
        <p:nvPicPr>
          <p:cNvPr id="15" name="図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32475" y="4581128"/>
            <a:ext cx="898935" cy="888935"/>
          </a:xfrm>
          <a:prstGeom prst="rect">
            <a:avLst/>
          </a:prstGeom>
        </p:spPr>
      </p:pic>
      <p:pic>
        <p:nvPicPr>
          <p:cNvPr id="16" name="図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68779" y="4581128"/>
            <a:ext cx="699710" cy="849850"/>
          </a:xfrm>
          <a:prstGeom prst="rect">
            <a:avLst/>
          </a:prstGeom>
        </p:spPr>
      </p:pic>
      <p:pic>
        <p:nvPicPr>
          <p:cNvPr id="17" name="図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92004" y="4725144"/>
            <a:ext cx="681741" cy="877778"/>
          </a:xfrm>
          <a:prstGeom prst="rect">
            <a:avLst/>
          </a:prstGeom>
        </p:spPr>
      </p:pic>
      <p:sp>
        <p:nvSpPr>
          <p:cNvPr id="18" name="正方形/長方形 17"/>
          <p:cNvSpPr/>
          <p:nvPr/>
        </p:nvSpPr>
        <p:spPr>
          <a:xfrm>
            <a:off x="3196371" y="5805264"/>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ツール</a:t>
            </a:r>
            <a:endParaRPr lang="ja-JP" altLang="en-US" sz="2000" dirty="0"/>
          </a:p>
        </p:txBody>
      </p:sp>
      <p:sp>
        <p:nvSpPr>
          <p:cNvPr id="19" name="正方形/長方形 18"/>
          <p:cNvSpPr/>
          <p:nvPr/>
        </p:nvSpPr>
        <p:spPr>
          <a:xfrm>
            <a:off x="6040179" y="5589240"/>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ネットワーク構築</a:t>
            </a:r>
            <a:endParaRPr lang="en-US" altLang="ja-JP" sz="2000" dirty="0" smtClean="0"/>
          </a:p>
          <a:p>
            <a:pPr algn="ctr"/>
            <a:r>
              <a:rPr lang="ja-JP" altLang="en-US" sz="2000" dirty="0" smtClean="0"/>
              <a:t>サーバ構築</a:t>
            </a:r>
            <a:endParaRPr lang="en-US" altLang="ja-JP" sz="2000" dirty="0" smtClean="0"/>
          </a:p>
          <a:p>
            <a:pPr algn="ctr"/>
            <a:r>
              <a:rPr lang="ja-JP" altLang="en-US" sz="2000" dirty="0"/>
              <a:t>セットアップ</a:t>
            </a:r>
          </a:p>
        </p:txBody>
      </p:sp>
      <p:sp>
        <p:nvSpPr>
          <p:cNvPr id="23" name="下矢印 22"/>
          <p:cNvSpPr/>
          <p:nvPr/>
        </p:nvSpPr>
        <p:spPr>
          <a:xfrm rot="16200000">
            <a:off x="2946345" y="4513432"/>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4" name="下矢印 23"/>
          <p:cNvSpPr/>
          <p:nvPr/>
        </p:nvSpPr>
        <p:spPr>
          <a:xfrm rot="16200000">
            <a:off x="5827032" y="4513432"/>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57026" y="1885989"/>
            <a:ext cx="464091" cy="470363"/>
          </a:xfrm>
          <a:prstGeom prst="rect">
            <a:avLst/>
          </a:prstGeom>
        </p:spPr>
      </p:pic>
      <p:pic>
        <p:nvPicPr>
          <p:cNvPr id="22" name="図 2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9921" y="1885989"/>
            <a:ext cx="1118879" cy="1291014"/>
          </a:xfrm>
          <a:prstGeom prst="rect">
            <a:avLst/>
          </a:prstGeom>
        </p:spPr>
      </p:pic>
      <p:sp>
        <p:nvSpPr>
          <p:cNvPr id="25" name="正方形/長方形 24"/>
          <p:cNvSpPr/>
          <p:nvPr/>
        </p:nvSpPr>
        <p:spPr>
          <a:xfrm>
            <a:off x="95204" y="3326149"/>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設計書</a:t>
            </a:r>
            <a:endParaRPr lang="ja-JP" altLang="en-US" sz="2000" dirty="0"/>
          </a:p>
        </p:txBody>
      </p:sp>
      <p:pic>
        <p:nvPicPr>
          <p:cNvPr id="27" name="図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68780" y="2102013"/>
            <a:ext cx="699710" cy="849850"/>
          </a:xfrm>
          <a:prstGeom prst="rect">
            <a:avLst/>
          </a:prstGeom>
        </p:spPr>
      </p:pic>
      <p:pic>
        <p:nvPicPr>
          <p:cNvPr id="28" name="図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92005" y="2246029"/>
            <a:ext cx="681741" cy="877778"/>
          </a:xfrm>
          <a:prstGeom prst="rect">
            <a:avLst/>
          </a:prstGeom>
        </p:spPr>
      </p:pic>
      <p:sp>
        <p:nvSpPr>
          <p:cNvPr id="29" name="正方形/長方形 28"/>
          <p:cNvSpPr/>
          <p:nvPr/>
        </p:nvSpPr>
        <p:spPr>
          <a:xfrm>
            <a:off x="3196372" y="3326149"/>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作業者</a:t>
            </a:r>
            <a:endParaRPr lang="ja-JP" altLang="en-US" sz="2000" dirty="0"/>
          </a:p>
        </p:txBody>
      </p:sp>
      <p:sp>
        <p:nvSpPr>
          <p:cNvPr id="30" name="正方形/長方形 29"/>
          <p:cNvSpPr/>
          <p:nvPr/>
        </p:nvSpPr>
        <p:spPr>
          <a:xfrm>
            <a:off x="6040180" y="3140968"/>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ネットワーク構築</a:t>
            </a:r>
            <a:endParaRPr lang="en-US" altLang="ja-JP" sz="2000" dirty="0" smtClean="0"/>
          </a:p>
          <a:p>
            <a:pPr algn="ctr"/>
            <a:r>
              <a:rPr lang="ja-JP" altLang="en-US" sz="2000" dirty="0" smtClean="0"/>
              <a:t>サーバ構築</a:t>
            </a:r>
            <a:endParaRPr lang="en-US" altLang="ja-JP" sz="2000" dirty="0" smtClean="0"/>
          </a:p>
          <a:p>
            <a:pPr algn="ctr"/>
            <a:r>
              <a:rPr lang="ja-JP" altLang="en-US" sz="2000" dirty="0"/>
              <a:t>セットアップ</a:t>
            </a:r>
          </a:p>
        </p:txBody>
      </p:sp>
      <p:sp>
        <p:nvSpPr>
          <p:cNvPr id="31" name="下矢印 30"/>
          <p:cNvSpPr/>
          <p:nvPr/>
        </p:nvSpPr>
        <p:spPr>
          <a:xfrm rot="16200000">
            <a:off x="2946346" y="2034317"/>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32" name="下矢印 31"/>
          <p:cNvSpPr/>
          <p:nvPr/>
        </p:nvSpPr>
        <p:spPr>
          <a:xfrm rot="16200000">
            <a:off x="5827033" y="2034317"/>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33" name="図 3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84556" y="2126588"/>
            <a:ext cx="631941" cy="825275"/>
          </a:xfrm>
          <a:prstGeom prst="rect">
            <a:avLst/>
          </a:prstGeom>
        </p:spPr>
      </p:pic>
    </p:spTree>
    <p:extLst>
      <p:ext uri="{BB962C8B-B14F-4D97-AF65-F5344CB8AC3E}">
        <p14:creationId xmlns:p14="http://schemas.microsoft.com/office/powerpoint/2010/main" val="3777066441"/>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21</a:t>
            </a:fld>
            <a:endParaRPr lang="ja-JP" altLang="en-US" dirty="0"/>
          </a:p>
        </p:txBody>
      </p:sp>
      <p:sp>
        <p:nvSpPr>
          <p:cNvPr id="5" name="テキスト ボックス 4"/>
          <p:cNvSpPr txBox="1"/>
          <p:nvPr/>
        </p:nvSpPr>
        <p:spPr>
          <a:xfrm>
            <a:off x="323528" y="1196752"/>
            <a:ext cx="7416824" cy="523220"/>
          </a:xfrm>
          <a:prstGeom prst="rect">
            <a:avLst/>
          </a:prstGeom>
          <a:noFill/>
        </p:spPr>
        <p:txBody>
          <a:bodyPr wrap="square" rtlCol="0">
            <a:spAutoFit/>
          </a:bodyPr>
          <a:lstStyle/>
          <a:p>
            <a:r>
              <a:rPr lang="en-US" altLang="ja-JP" sz="2800" b="1" dirty="0" smtClean="0">
                <a:solidFill>
                  <a:schemeClr val="accent1"/>
                </a:solidFill>
              </a:rPr>
              <a:t>5. </a:t>
            </a:r>
            <a:r>
              <a:rPr lang="ja-JP" altLang="en-US" sz="2800" b="1" dirty="0" smtClean="0">
                <a:solidFill>
                  <a:schemeClr val="accent1"/>
                </a:solidFill>
              </a:rPr>
              <a:t>既存環境に影響を与えない確認が可能</a:t>
            </a:r>
            <a:endParaRPr kumimoji="1" lang="en-US" altLang="ja-JP" sz="2800" b="1" dirty="0" smtClean="0">
              <a:solidFill>
                <a:schemeClr val="accent1"/>
              </a:solidFill>
            </a:endParaRPr>
          </a:p>
        </p:txBody>
      </p:sp>
      <p:pic>
        <p:nvPicPr>
          <p:cNvPr id="13" name="図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683" y="3790808"/>
            <a:ext cx="602769" cy="695502"/>
          </a:xfrm>
          <a:prstGeom prst="rect">
            <a:avLst/>
          </a:prstGeom>
        </p:spPr>
      </p:pic>
      <p:sp>
        <p:nvSpPr>
          <p:cNvPr id="14" name="正方形/長方形 13"/>
          <p:cNvSpPr/>
          <p:nvPr/>
        </p:nvSpPr>
        <p:spPr>
          <a:xfrm>
            <a:off x="1827358" y="45709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設定変更など</a:t>
            </a:r>
            <a:endParaRPr lang="en-US" altLang="ja-JP" sz="2000" dirty="0" smtClean="0"/>
          </a:p>
        </p:txBody>
      </p:sp>
      <p:sp>
        <p:nvSpPr>
          <p:cNvPr id="4" name="円/楕円 3"/>
          <p:cNvSpPr/>
          <p:nvPr/>
        </p:nvSpPr>
        <p:spPr>
          <a:xfrm>
            <a:off x="1017123" y="2101327"/>
            <a:ext cx="394909" cy="394909"/>
          </a:xfrm>
          <a:prstGeom prst="ellipse">
            <a:avLst/>
          </a:prstGeom>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1" name="円/楕円 20"/>
          <p:cNvSpPr/>
          <p:nvPr/>
        </p:nvSpPr>
        <p:spPr>
          <a:xfrm>
            <a:off x="2457283" y="3410930"/>
            <a:ext cx="394909" cy="394909"/>
          </a:xfrm>
          <a:prstGeom prst="ellipse">
            <a:avLst/>
          </a:prstGeom>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cxnSp>
        <p:nvCxnSpPr>
          <p:cNvPr id="22" name="直線矢印コネクタ 21"/>
          <p:cNvCxnSpPr>
            <a:stCxn id="4" idx="6"/>
            <a:endCxn id="21" idx="1"/>
          </p:cNvCxnSpPr>
          <p:nvPr/>
        </p:nvCxnSpPr>
        <p:spPr>
          <a:xfrm>
            <a:off x="1412032" y="2298782"/>
            <a:ext cx="1103084" cy="116998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28" name="円/楕円 27"/>
          <p:cNvSpPr/>
          <p:nvPr/>
        </p:nvSpPr>
        <p:spPr>
          <a:xfrm>
            <a:off x="3745043" y="3410930"/>
            <a:ext cx="394909" cy="394909"/>
          </a:xfrm>
          <a:prstGeom prst="ellipse">
            <a:avLst/>
          </a:prstGeom>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9" name="円/楕円 28"/>
          <p:cNvSpPr/>
          <p:nvPr/>
        </p:nvSpPr>
        <p:spPr>
          <a:xfrm>
            <a:off x="4953760" y="3410930"/>
            <a:ext cx="394909" cy="394909"/>
          </a:xfrm>
          <a:prstGeom prst="ellipse">
            <a:avLst/>
          </a:prstGeom>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30" name="円/楕円 29"/>
          <p:cNvSpPr/>
          <p:nvPr/>
        </p:nvSpPr>
        <p:spPr>
          <a:xfrm>
            <a:off x="6276304" y="2101326"/>
            <a:ext cx="394909" cy="394909"/>
          </a:xfrm>
          <a:prstGeom prst="ellipse">
            <a:avLst/>
          </a:prstGeom>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cxnSp>
        <p:nvCxnSpPr>
          <p:cNvPr id="31" name="直線矢印コネクタ 30"/>
          <p:cNvCxnSpPr>
            <a:stCxn id="4" idx="6"/>
            <a:endCxn id="30" idx="2"/>
          </p:cNvCxnSpPr>
          <p:nvPr/>
        </p:nvCxnSpPr>
        <p:spPr>
          <a:xfrm flipV="1">
            <a:off x="1412032" y="2298781"/>
            <a:ext cx="4864272" cy="1"/>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21" idx="6"/>
            <a:endCxn id="28" idx="2"/>
          </p:cNvCxnSpPr>
          <p:nvPr/>
        </p:nvCxnSpPr>
        <p:spPr>
          <a:xfrm>
            <a:off x="2852192" y="3608385"/>
            <a:ext cx="892851" cy="0"/>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28" idx="6"/>
            <a:endCxn id="29" idx="2"/>
          </p:cNvCxnSpPr>
          <p:nvPr/>
        </p:nvCxnSpPr>
        <p:spPr>
          <a:xfrm>
            <a:off x="4139952" y="3608385"/>
            <a:ext cx="813808" cy="0"/>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a:stCxn id="29" idx="6"/>
            <a:endCxn id="30" idx="3"/>
          </p:cNvCxnSpPr>
          <p:nvPr/>
        </p:nvCxnSpPr>
        <p:spPr>
          <a:xfrm flipV="1">
            <a:off x="5348669" y="2438402"/>
            <a:ext cx="985468" cy="1169983"/>
          </a:xfrm>
          <a:prstGeom prst="straightConnector1">
            <a:avLst/>
          </a:prstGeom>
          <a:ln w="19050" cap="sq">
            <a:solidFill>
              <a:schemeClr val="accent1"/>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3" name="正方形/長方形 42"/>
          <p:cNvSpPr/>
          <p:nvPr/>
        </p:nvSpPr>
        <p:spPr>
          <a:xfrm>
            <a:off x="4872148" y="2879231"/>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en-US" altLang="ja-JP" sz="2000" dirty="0" smtClean="0"/>
              <a:t>merge</a:t>
            </a:r>
          </a:p>
        </p:txBody>
      </p:sp>
      <p:sp>
        <p:nvSpPr>
          <p:cNvPr id="44" name="正方形/長方形 43"/>
          <p:cNvSpPr/>
          <p:nvPr/>
        </p:nvSpPr>
        <p:spPr>
          <a:xfrm>
            <a:off x="6732240" y="3459680"/>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en-US" altLang="ja-JP" sz="2000" dirty="0" smtClean="0"/>
              <a:t>develop</a:t>
            </a:r>
          </a:p>
        </p:txBody>
      </p:sp>
      <p:sp>
        <p:nvSpPr>
          <p:cNvPr id="45" name="正方形/長方形 44"/>
          <p:cNvSpPr/>
          <p:nvPr/>
        </p:nvSpPr>
        <p:spPr>
          <a:xfrm>
            <a:off x="6892104" y="2099018"/>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en-US" altLang="ja-JP" sz="2000" dirty="0" smtClean="0"/>
              <a:t>master</a:t>
            </a:r>
          </a:p>
        </p:txBody>
      </p:sp>
      <p:cxnSp>
        <p:nvCxnSpPr>
          <p:cNvPr id="47" name="直線コネクタ 46"/>
          <p:cNvCxnSpPr/>
          <p:nvPr/>
        </p:nvCxnSpPr>
        <p:spPr>
          <a:xfrm>
            <a:off x="7092280" y="2298780"/>
            <a:ext cx="588180" cy="0"/>
          </a:xfrm>
          <a:prstGeom prst="line">
            <a:avLst/>
          </a:prstGeom>
          <a:ln w="19050" cap="sq">
            <a:solidFill>
              <a:srgbClr val="4D4D4D"/>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flipV="1">
            <a:off x="6276304" y="3655494"/>
            <a:ext cx="1009436" cy="1"/>
          </a:xfrm>
          <a:prstGeom prst="line">
            <a:avLst/>
          </a:prstGeom>
          <a:ln w="19050" cap="sq">
            <a:solidFill>
              <a:srgbClr val="4D4D4D"/>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55" name="図 5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91680" y="4569952"/>
            <a:ext cx="631941" cy="825275"/>
          </a:xfrm>
          <a:prstGeom prst="rect">
            <a:avLst/>
          </a:prstGeom>
        </p:spPr>
      </p:pic>
      <p:pic>
        <p:nvPicPr>
          <p:cNvPr id="6" name="図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64437" y="2541755"/>
            <a:ext cx="617689" cy="806663"/>
          </a:xfrm>
          <a:prstGeom prst="rect">
            <a:avLst/>
          </a:prstGeom>
        </p:spPr>
      </p:pic>
      <p:cxnSp>
        <p:nvCxnSpPr>
          <p:cNvPr id="58" name="直線矢印コネクタ 57"/>
          <p:cNvCxnSpPr/>
          <p:nvPr/>
        </p:nvCxnSpPr>
        <p:spPr>
          <a:xfrm>
            <a:off x="5151214" y="4080803"/>
            <a:ext cx="0" cy="716349"/>
          </a:xfrm>
          <a:prstGeom prst="straightConnector1">
            <a:avLst/>
          </a:prstGeom>
          <a:ln w="41275" cap="sq">
            <a:solidFill>
              <a:srgbClr val="4D4D4D"/>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pic>
        <p:nvPicPr>
          <p:cNvPr id="61" name="図 6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7437" y="4917988"/>
            <a:ext cx="851980" cy="842502"/>
          </a:xfrm>
          <a:prstGeom prst="rect">
            <a:avLst/>
          </a:prstGeom>
        </p:spPr>
      </p:pic>
      <p:grpSp>
        <p:nvGrpSpPr>
          <p:cNvPr id="71" name="グループ化 70"/>
          <p:cNvGrpSpPr/>
          <p:nvPr/>
        </p:nvGrpSpPr>
        <p:grpSpPr>
          <a:xfrm>
            <a:off x="6938073" y="4877349"/>
            <a:ext cx="896594" cy="923779"/>
            <a:chOff x="7275806" y="4693028"/>
            <a:chExt cx="1219283" cy="1256252"/>
          </a:xfrm>
        </p:grpSpPr>
        <p:pic>
          <p:nvPicPr>
            <p:cNvPr id="63" name="図 6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64052" y="4693028"/>
              <a:ext cx="473837" cy="480241"/>
            </a:xfrm>
            <a:prstGeom prst="rect">
              <a:avLst/>
            </a:prstGeom>
          </p:spPr>
        </p:pic>
        <p:pic>
          <p:nvPicPr>
            <p:cNvPr id="64" name="図 6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275806" y="4909051"/>
              <a:ext cx="714404" cy="867697"/>
            </a:xfrm>
            <a:prstGeom prst="rect">
              <a:avLst/>
            </a:prstGeom>
          </p:spPr>
        </p:pic>
        <p:pic>
          <p:nvPicPr>
            <p:cNvPr id="65" name="図 6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799031" y="5053068"/>
              <a:ext cx="696058" cy="896212"/>
            </a:xfrm>
            <a:prstGeom prst="rect">
              <a:avLst/>
            </a:prstGeom>
          </p:spPr>
        </p:pic>
      </p:grpSp>
      <p:cxnSp>
        <p:nvCxnSpPr>
          <p:cNvPr id="68" name="直線矢印コネクタ 67"/>
          <p:cNvCxnSpPr/>
          <p:nvPr/>
        </p:nvCxnSpPr>
        <p:spPr>
          <a:xfrm>
            <a:off x="5825046" y="5393702"/>
            <a:ext cx="814333" cy="1525"/>
          </a:xfrm>
          <a:prstGeom prst="straightConnector1">
            <a:avLst/>
          </a:prstGeom>
          <a:ln w="41275" cap="sq">
            <a:solidFill>
              <a:srgbClr val="4D4D4D"/>
            </a:solidFill>
            <a:miter lim="800000"/>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4523756"/>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22</a:t>
            </a:fld>
            <a:endParaRPr lang="ja-JP" altLang="en-US" dirty="0"/>
          </a:p>
        </p:txBody>
      </p:sp>
      <p:sp>
        <p:nvSpPr>
          <p:cNvPr id="5" name="テキスト ボックス 4"/>
          <p:cNvSpPr txBox="1"/>
          <p:nvPr/>
        </p:nvSpPr>
        <p:spPr>
          <a:xfrm>
            <a:off x="323528" y="1196752"/>
            <a:ext cx="7416824" cy="523220"/>
          </a:xfrm>
          <a:prstGeom prst="rect">
            <a:avLst/>
          </a:prstGeom>
          <a:noFill/>
        </p:spPr>
        <p:txBody>
          <a:bodyPr wrap="square" rtlCol="0">
            <a:spAutoFit/>
          </a:bodyPr>
          <a:lstStyle/>
          <a:p>
            <a:r>
              <a:rPr lang="en-US" altLang="ja-JP" sz="2800" b="1" dirty="0" smtClean="0">
                <a:solidFill>
                  <a:schemeClr val="accent1"/>
                </a:solidFill>
              </a:rPr>
              <a:t>6. </a:t>
            </a:r>
            <a:r>
              <a:rPr lang="ja-JP" altLang="en-US" sz="2800" b="1" dirty="0" smtClean="0">
                <a:solidFill>
                  <a:schemeClr val="accent1"/>
                </a:solidFill>
              </a:rPr>
              <a:t>コードとシステムの同一性が保障される</a:t>
            </a:r>
            <a:endParaRPr kumimoji="1" lang="en-US" altLang="ja-JP" sz="2800" b="1" dirty="0" smtClean="0">
              <a:solidFill>
                <a:schemeClr val="accent1"/>
              </a:solidFill>
            </a:endParaRPr>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4502" y="2636912"/>
            <a:ext cx="464091" cy="470363"/>
          </a:xfrm>
          <a:prstGeom prst="rect">
            <a:avLst/>
          </a:prstGeom>
        </p:spPr>
      </p:pic>
      <p:pic>
        <p:nvPicPr>
          <p:cNvPr id="13" name="図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7397" y="2636912"/>
            <a:ext cx="1118879" cy="1291014"/>
          </a:xfrm>
          <a:prstGeom prst="rect">
            <a:avLst/>
          </a:prstGeom>
        </p:spPr>
      </p:pic>
      <p:sp>
        <p:nvSpPr>
          <p:cNvPr id="14" name="正方形/長方形 13"/>
          <p:cNvSpPr/>
          <p:nvPr/>
        </p:nvSpPr>
        <p:spPr>
          <a:xfrm>
            <a:off x="102680" y="40770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構築内容を記述した</a:t>
            </a:r>
            <a:endParaRPr lang="en-US" altLang="ja-JP" sz="2000" dirty="0" smtClean="0"/>
          </a:p>
          <a:p>
            <a:pPr algn="ctr"/>
            <a:r>
              <a:rPr lang="ja-JP" altLang="en-US" sz="2000" dirty="0" smtClean="0"/>
              <a:t>ファイル</a:t>
            </a:r>
            <a:endParaRPr lang="ja-JP" altLang="en-US" sz="2000" dirty="0"/>
          </a:p>
        </p:txBody>
      </p:sp>
      <p:pic>
        <p:nvPicPr>
          <p:cNvPr id="15" name="図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39952" y="2852936"/>
            <a:ext cx="898935" cy="888935"/>
          </a:xfrm>
          <a:prstGeom prst="rect">
            <a:avLst/>
          </a:prstGeom>
        </p:spPr>
      </p:pic>
      <p:pic>
        <p:nvPicPr>
          <p:cNvPr id="16" name="図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76256" y="2852936"/>
            <a:ext cx="699710" cy="849850"/>
          </a:xfrm>
          <a:prstGeom prst="rect">
            <a:avLst/>
          </a:prstGeom>
        </p:spPr>
      </p:pic>
      <p:pic>
        <p:nvPicPr>
          <p:cNvPr id="17" name="図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99481" y="2996952"/>
            <a:ext cx="681741" cy="877778"/>
          </a:xfrm>
          <a:prstGeom prst="rect">
            <a:avLst/>
          </a:prstGeom>
        </p:spPr>
      </p:pic>
      <p:sp>
        <p:nvSpPr>
          <p:cNvPr id="18" name="正方形/長方形 17"/>
          <p:cNvSpPr/>
          <p:nvPr/>
        </p:nvSpPr>
        <p:spPr>
          <a:xfrm>
            <a:off x="3203848" y="40770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ツール</a:t>
            </a:r>
            <a:endParaRPr lang="ja-JP" altLang="en-US" sz="2000" dirty="0"/>
          </a:p>
        </p:txBody>
      </p:sp>
      <p:sp>
        <p:nvSpPr>
          <p:cNvPr id="19" name="正方形/長方形 18"/>
          <p:cNvSpPr/>
          <p:nvPr/>
        </p:nvSpPr>
        <p:spPr>
          <a:xfrm>
            <a:off x="6047656" y="40770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ネットワーク構築</a:t>
            </a:r>
            <a:endParaRPr lang="en-US" altLang="ja-JP" sz="2000" dirty="0" smtClean="0"/>
          </a:p>
          <a:p>
            <a:pPr algn="ctr"/>
            <a:r>
              <a:rPr lang="ja-JP" altLang="en-US" sz="2000" dirty="0" smtClean="0"/>
              <a:t>サーバ構築</a:t>
            </a:r>
            <a:endParaRPr lang="en-US" altLang="ja-JP" sz="2000" dirty="0" smtClean="0"/>
          </a:p>
          <a:p>
            <a:pPr algn="ctr"/>
            <a:r>
              <a:rPr lang="ja-JP" altLang="en-US" sz="2000" dirty="0"/>
              <a:t>セットアップ</a:t>
            </a:r>
          </a:p>
        </p:txBody>
      </p:sp>
      <p:sp>
        <p:nvSpPr>
          <p:cNvPr id="23" name="下矢印 22"/>
          <p:cNvSpPr/>
          <p:nvPr/>
        </p:nvSpPr>
        <p:spPr>
          <a:xfrm rot="16200000">
            <a:off x="2953822" y="2785240"/>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4" name="下矢印 23"/>
          <p:cNvSpPr/>
          <p:nvPr/>
        </p:nvSpPr>
        <p:spPr>
          <a:xfrm rot="16200000">
            <a:off x="5834509" y="2785240"/>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1" name="正方形/長方形 20"/>
          <p:cNvSpPr/>
          <p:nvPr/>
        </p:nvSpPr>
        <p:spPr>
          <a:xfrm>
            <a:off x="819377" y="1693881"/>
            <a:ext cx="6056879" cy="360040"/>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en-US" altLang="ja-JP" sz="2000" dirty="0" smtClean="0"/>
              <a:t>※</a:t>
            </a:r>
            <a:r>
              <a:rPr lang="ja-JP" altLang="en-US" sz="2000" dirty="0" smtClean="0"/>
              <a:t>構築されたシステムに手動で変更を加えなければ</a:t>
            </a:r>
            <a:endParaRPr lang="ja-JP" altLang="en-US" sz="2000" dirty="0"/>
          </a:p>
        </p:txBody>
      </p:sp>
      <p:sp>
        <p:nvSpPr>
          <p:cNvPr id="22" name="下矢印 21"/>
          <p:cNvSpPr/>
          <p:nvPr/>
        </p:nvSpPr>
        <p:spPr>
          <a:xfrm rot="14089992">
            <a:off x="5591593" y="4622452"/>
            <a:ext cx="504056" cy="1403348"/>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5" name="図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7799" y="5570932"/>
            <a:ext cx="631941" cy="825275"/>
          </a:xfrm>
          <a:prstGeom prst="rect">
            <a:avLst/>
          </a:prstGeom>
        </p:spPr>
      </p:pic>
      <p:sp>
        <p:nvSpPr>
          <p:cNvPr id="8" name="十字形 7"/>
          <p:cNvSpPr/>
          <p:nvPr/>
        </p:nvSpPr>
        <p:spPr>
          <a:xfrm rot="18810459">
            <a:off x="5517173" y="5034990"/>
            <a:ext cx="652896" cy="634391"/>
          </a:xfrm>
          <a:prstGeom prst="plus">
            <a:avLst>
              <a:gd name="adj" fmla="val 42429"/>
            </a:avLst>
          </a:prstGeom>
          <a:solidFill>
            <a:schemeClr val="accent2"/>
          </a:solidFill>
          <a:ln w="19050" cap="sq">
            <a:solidFill>
              <a:srgbClr val="FF0000"/>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6" name="下矢印 25"/>
          <p:cNvSpPr/>
          <p:nvPr/>
        </p:nvSpPr>
        <p:spPr>
          <a:xfrm rot="8164107">
            <a:off x="2841436" y="4651247"/>
            <a:ext cx="504056" cy="1345758"/>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9" name="ドーナツ 8"/>
          <p:cNvSpPr/>
          <p:nvPr/>
        </p:nvSpPr>
        <p:spPr>
          <a:xfrm>
            <a:off x="2890885" y="5149696"/>
            <a:ext cx="576064" cy="576064"/>
          </a:xfrm>
          <a:prstGeom prst="donut">
            <a:avLst/>
          </a:prstGeom>
          <a:solidFill>
            <a:srgbClr val="FFC000"/>
          </a:solid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Tree>
    <p:extLst>
      <p:ext uri="{BB962C8B-B14F-4D97-AF65-F5344CB8AC3E}">
        <p14:creationId xmlns:p14="http://schemas.microsoft.com/office/powerpoint/2010/main" val="383323404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23</a:t>
            </a:fld>
            <a:endParaRPr lang="ja-JP" altLang="en-US" dirty="0"/>
          </a:p>
        </p:txBody>
      </p:sp>
      <p:sp>
        <p:nvSpPr>
          <p:cNvPr id="5" name="テキスト ボックス 4"/>
          <p:cNvSpPr txBox="1"/>
          <p:nvPr/>
        </p:nvSpPr>
        <p:spPr>
          <a:xfrm>
            <a:off x="323528" y="1196752"/>
            <a:ext cx="7416824" cy="523220"/>
          </a:xfrm>
          <a:prstGeom prst="rect">
            <a:avLst/>
          </a:prstGeom>
          <a:noFill/>
        </p:spPr>
        <p:txBody>
          <a:bodyPr wrap="square" rtlCol="0">
            <a:spAutoFit/>
          </a:bodyPr>
          <a:lstStyle/>
          <a:p>
            <a:r>
              <a:rPr lang="en-US" altLang="ja-JP" sz="2800" b="1" dirty="0" smtClean="0">
                <a:solidFill>
                  <a:schemeClr val="accent1"/>
                </a:solidFill>
              </a:rPr>
              <a:t>7. </a:t>
            </a:r>
            <a:r>
              <a:rPr lang="ja-JP" altLang="en-US" sz="2800" b="1" dirty="0" smtClean="0">
                <a:solidFill>
                  <a:schemeClr val="accent1"/>
                </a:solidFill>
              </a:rPr>
              <a:t>システム構築の自動テストができる</a:t>
            </a:r>
            <a:endParaRPr kumimoji="1" lang="en-US" altLang="ja-JP" sz="2800" b="1" dirty="0" smtClean="0">
              <a:solidFill>
                <a:schemeClr val="accent1"/>
              </a:solidFill>
            </a:endParaRPr>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6796" y="4836095"/>
            <a:ext cx="464091" cy="470363"/>
          </a:xfrm>
          <a:prstGeom prst="rect">
            <a:avLst/>
          </a:prstGeom>
        </p:spPr>
      </p:pic>
      <p:pic>
        <p:nvPicPr>
          <p:cNvPr id="13" name="図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53708" y="5027509"/>
            <a:ext cx="959469" cy="1107079"/>
          </a:xfrm>
          <a:prstGeom prst="rect">
            <a:avLst/>
          </a:prstGeom>
        </p:spPr>
      </p:pic>
      <p:pic>
        <p:nvPicPr>
          <p:cNvPr id="15" name="図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31444" y="5182143"/>
            <a:ext cx="898935" cy="888935"/>
          </a:xfrm>
          <a:prstGeom prst="rect">
            <a:avLst/>
          </a:prstGeom>
        </p:spPr>
      </p:pic>
      <p:pic>
        <p:nvPicPr>
          <p:cNvPr id="16" name="図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78550" y="5052119"/>
            <a:ext cx="699710" cy="849850"/>
          </a:xfrm>
          <a:prstGeom prst="rect">
            <a:avLst/>
          </a:prstGeom>
        </p:spPr>
      </p:pic>
      <p:pic>
        <p:nvPicPr>
          <p:cNvPr id="17" name="図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01775" y="5196135"/>
            <a:ext cx="681741" cy="877778"/>
          </a:xfrm>
          <a:prstGeom prst="rect">
            <a:avLst/>
          </a:prstGeom>
        </p:spPr>
      </p:pic>
      <p:sp>
        <p:nvSpPr>
          <p:cNvPr id="23" name="下矢印 22"/>
          <p:cNvSpPr/>
          <p:nvPr/>
        </p:nvSpPr>
        <p:spPr>
          <a:xfrm rot="16200000">
            <a:off x="4019927" y="5159328"/>
            <a:ext cx="504056" cy="843444"/>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7" name="図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6485" y="5093343"/>
            <a:ext cx="935545" cy="1032326"/>
          </a:xfrm>
          <a:prstGeom prst="rect">
            <a:avLst/>
          </a:prstGeom>
        </p:spPr>
      </p:pic>
      <p:sp>
        <p:nvSpPr>
          <p:cNvPr id="28" name="下矢印 27"/>
          <p:cNvSpPr/>
          <p:nvPr/>
        </p:nvSpPr>
        <p:spPr>
          <a:xfrm rot="16200000">
            <a:off x="1983773" y="5197790"/>
            <a:ext cx="504056" cy="760281"/>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6" name="図 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333750" y="3191032"/>
            <a:ext cx="2476500" cy="571500"/>
          </a:xfrm>
          <a:prstGeom prst="rect">
            <a:avLst/>
          </a:prstGeom>
        </p:spPr>
      </p:pic>
      <p:sp>
        <p:nvSpPr>
          <p:cNvPr id="7" name="正方形/長方形 6"/>
          <p:cNvSpPr/>
          <p:nvPr/>
        </p:nvSpPr>
        <p:spPr>
          <a:xfrm>
            <a:off x="323528" y="2492896"/>
            <a:ext cx="5904656" cy="4032448"/>
          </a:xfrm>
          <a:prstGeom prst="rect">
            <a:avLst/>
          </a:prstGeom>
          <a:ln w="28575"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10" name="正方形/長方形 9"/>
          <p:cNvSpPr/>
          <p:nvPr/>
        </p:nvSpPr>
        <p:spPr>
          <a:xfrm>
            <a:off x="570182" y="2258932"/>
            <a:ext cx="1141525" cy="521995"/>
          </a:xfrm>
          <a:prstGeom prst="rect">
            <a:avLst/>
          </a:prstGeom>
          <a:solidFill>
            <a:srgbClr val="F2F2F2"/>
          </a:solid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4" name="図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92685" y="1765077"/>
            <a:ext cx="1141525" cy="1391573"/>
          </a:xfrm>
          <a:prstGeom prst="rect">
            <a:avLst/>
          </a:prstGeom>
        </p:spPr>
      </p:pic>
      <p:sp>
        <p:nvSpPr>
          <p:cNvPr id="24" name="下矢印 23"/>
          <p:cNvSpPr/>
          <p:nvPr/>
        </p:nvSpPr>
        <p:spPr>
          <a:xfrm rot="16200000">
            <a:off x="6053190" y="5172435"/>
            <a:ext cx="504056" cy="874144"/>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11" name="屈折矢印 10"/>
          <p:cNvSpPr/>
          <p:nvPr/>
        </p:nvSpPr>
        <p:spPr>
          <a:xfrm flipV="1">
            <a:off x="6024806" y="3413101"/>
            <a:ext cx="1553454" cy="1171452"/>
          </a:xfrm>
          <a:prstGeom prst="bentUpArrow">
            <a:avLst>
              <a:gd name="adj1" fmla="val 15817"/>
              <a:gd name="adj2" fmla="val 13521"/>
              <a:gd name="adj3" fmla="val 17347"/>
            </a:avLst>
          </a:prstGeom>
          <a:solidFill>
            <a:srgbClr val="FFC000"/>
          </a:solidFill>
          <a:ln w="19050" cap="sq">
            <a:solidFill>
              <a:srgbClr val="FFC000"/>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30" name="正方形/長方形 29"/>
          <p:cNvSpPr/>
          <p:nvPr/>
        </p:nvSpPr>
        <p:spPr>
          <a:xfrm>
            <a:off x="5738765" y="4955783"/>
            <a:ext cx="1283960" cy="350675"/>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en-US" altLang="ja-JP" sz="2000" dirty="0" smtClean="0"/>
              <a:t>2. </a:t>
            </a:r>
            <a:r>
              <a:rPr lang="ja-JP" altLang="en-US" sz="2000" dirty="0" smtClean="0"/>
              <a:t>構築</a:t>
            </a:r>
            <a:endParaRPr lang="ja-JP" altLang="en-US" sz="2000" dirty="0"/>
          </a:p>
        </p:txBody>
      </p:sp>
      <p:sp>
        <p:nvSpPr>
          <p:cNvPr id="31" name="正方形/長方形 30"/>
          <p:cNvSpPr/>
          <p:nvPr/>
        </p:nvSpPr>
        <p:spPr>
          <a:xfrm>
            <a:off x="6435150" y="3003981"/>
            <a:ext cx="1283960" cy="350675"/>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en-US" altLang="ja-JP" sz="2000" b="1" dirty="0" smtClean="0">
                <a:solidFill>
                  <a:srgbClr val="0084B4"/>
                </a:solidFill>
              </a:rPr>
              <a:t>3. </a:t>
            </a:r>
            <a:r>
              <a:rPr lang="ja-JP" altLang="en-US" sz="2000" b="1" dirty="0" smtClean="0">
                <a:solidFill>
                  <a:srgbClr val="0084B4"/>
                </a:solidFill>
              </a:rPr>
              <a:t>テスト</a:t>
            </a:r>
            <a:endParaRPr lang="ja-JP" altLang="en-US" sz="2000" b="1" dirty="0">
              <a:solidFill>
                <a:srgbClr val="0084B4"/>
              </a:solidFill>
            </a:endParaRPr>
          </a:p>
        </p:txBody>
      </p:sp>
      <p:sp>
        <p:nvSpPr>
          <p:cNvPr id="32" name="正方形/長方形 31"/>
          <p:cNvSpPr/>
          <p:nvPr/>
        </p:nvSpPr>
        <p:spPr>
          <a:xfrm>
            <a:off x="1523007" y="4895938"/>
            <a:ext cx="1283960" cy="350675"/>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en-US" altLang="ja-JP" sz="2000" dirty="0" smtClean="0"/>
              <a:t>1. clone</a:t>
            </a:r>
            <a:endParaRPr lang="ja-JP" altLang="en-US" sz="2000" dirty="0"/>
          </a:p>
        </p:txBody>
      </p:sp>
      <p:sp>
        <p:nvSpPr>
          <p:cNvPr id="20" name="角丸四角形吹き出し 19"/>
          <p:cNvSpPr/>
          <p:nvPr/>
        </p:nvSpPr>
        <p:spPr>
          <a:xfrm>
            <a:off x="1866102" y="1844932"/>
            <a:ext cx="5500694" cy="375723"/>
          </a:xfrm>
          <a:prstGeom prst="wedgeRoundRectCallout">
            <a:avLst>
              <a:gd name="adj1" fmla="val -44868"/>
              <a:gd name="adj2" fmla="val 95904"/>
              <a:gd name="adj3" fmla="val 16667"/>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000" dirty="0"/>
              <a:t>コード</a:t>
            </a:r>
            <a:r>
              <a:rPr lang="ja-JP" altLang="en-US" sz="2000" dirty="0" smtClean="0"/>
              <a:t>変更時や</a:t>
            </a:r>
            <a:r>
              <a:rPr lang="ja-JP" altLang="en-US" sz="2000" dirty="0"/>
              <a:t>特定曜日</a:t>
            </a:r>
            <a:r>
              <a:rPr lang="ja-JP" altLang="en-US" sz="2000" dirty="0" smtClean="0"/>
              <a:t>に自動実行しますぞ</a:t>
            </a:r>
            <a:endParaRPr lang="ja-JP" altLang="en-US" sz="2000" dirty="0"/>
          </a:p>
        </p:txBody>
      </p:sp>
    </p:spTree>
    <p:extLst>
      <p:ext uri="{BB962C8B-B14F-4D97-AF65-F5344CB8AC3E}">
        <p14:creationId xmlns:p14="http://schemas.microsoft.com/office/powerpoint/2010/main" val="311817955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メリットとデメリット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24</a:t>
            </a:fld>
            <a:endParaRPr lang="ja-JP" altLang="en-US" dirty="0"/>
          </a:p>
        </p:txBody>
      </p:sp>
      <p:sp>
        <p:nvSpPr>
          <p:cNvPr id="10" name="テキスト ボックス 9"/>
          <p:cNvSpPr txBox="1"/>
          <p:nvPr/>
        </p:nvSpPr>
        <p:spPr>
          <a:xfrm>
            <a:off x="971600" y="3429000"/>
            <a:ext cx="7200800" cy="923330"/>
          </a:xfrm>
          <a:prstGeom prst="rect">
            <a:avLst/>
          </a:prstGeom>
          <a:noFill/>
        </p:spPr>
        <p:txBody>
          <a:bodyPr wrap="square" rtlCol="0" anchor="ctr" anchorCtr="1">
            <a:spAutoFit/>
          </a:bodyPr>
          <a:lstStyle/>
          <a:p>
            <a:r>
              <a:rPr kumimoji="1" lang="ja-JP" altLang="en-US" sz="5400" dirty="0" smtClean="0">
                <a:solidFill>
                  <a:srgbClr val="4D4D4D"/>
                </a:solidFill>
              </a:rPr>
              <a:t>デメリット</a:t>
            </a:r>
          </a:p>
        </p:txBody>
      </p:sp>
    </p:spTree>
    <p:extLst>
      <p:ext uri="{BB962C8B-B14F-4D97-AF65-F5344CB8AC3E}">
        <p14:creationId xmlns:p14="http://schemas.microsoft.com/office/powerpoint/2010/main" val="1574473654"/>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76812" y="4077072"/>
            <a:ext cx="464091" cy="470363"/>
          </a:xfrm>
          <a:prstGeom prst="rect">
            <a:avLst/>
          </a:prstGeom>
        </p:spPr>
      </p:pic>
      <p:pic>
        <p:nvPicPr>
          <p:cNvPr id="13" name="図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9707" y="4077072"/>
            <a:ext cx="1118879" cy="1291014"/>
          </a:xfrm>
          <a:prstGeom prst="rect">
            <a:avLst/>
          </a:prstGeom>
        </p:spPr>
      </p:pic>
      <p:sp>
        <p:nvSpPr>
          <p:cNvPr id="2" name="タイトル 1"/>
          <p:cNvSpPr>
            <a:spLocks noGrp="1"/>
          </p:cNvSpPr>
          <p:nvPr>
            <p:ph type="title"/>
          </p:nvPr>
        </p:nvSpPr>
        <p:spPr/>
        <p:txBody>
          <a:bodyPr>
            <a:normAutofit/>
          </a:bodyPr>
          <a:lstStyle/>
          <a:p>
            <a:r>
              <a:rPr lang="ja-JP" altLang="en-US" dirty="0" smtClean="0"/>
              <a:t>デメリット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25</a:t>
            </a:fld>
            <a:endParaRPr lang="ja-JP" altLang="en-US" dirty="0"/>
          </a:p>
        </p:txBody>
      </p:sp>
      <p:sp>
        <p:nvSpPr>
          <p:cNvPr id="10" name="正方形/長方形 9"/>
          <p:cNvSpPr/>
          <p:nvPr/>
        </p:nvSpPr>
        <p:spPr>
          <a:xfrm>
            <a:off x="14990" y="551723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構築内容を記述した</a:t>
            </a:r>
            <a:endParaRPr lang="en-US" altLang="ja-JP" sz="2000" dirty="0" smtClean="0"/>
          </a:p>
          <a:p>
            <a:pPr algn="ctr"/>
            <a:r>
              <a:rPr lang="ja-JP" altLang="en-US" sz="2000" dirty="0" smtClean="0"/>
              <a:t>ファイル</a:t>
            </a:r>
            <a:endParaRPr lang="ja-JP" altLang="en-US" sz="2000" dirty="0"/>
          </a:p>
        </p:txBody>
      </p:sp>
      <p:pic>
        <p:nvPicPr>
          <p:cNvPr id="5" name="図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52262" y="4293096"/>
            <a:ext cx="898935" cy="888935"/>
          </a:xfrm>
          <a:prstGeom prst="rect">
            <a:avLst/>
          </a:prstGeom>
        </p:spPr>
      </p:pic>
      <p:pic>
        <p:nvPicPr>
          <p:cNvPr id="8" name="図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788566" y="4293096"/>
            <a:ext cx="699710" cy="849850"/>
          </a:xfrm>
          <a:prstGeom prst="rect">
            <a:avLst/>
          </a:prstGeom>
        </p:spPr>
      </p:pic>
      <p:pic>
        <p:nvPicPr>
          <p:cNvPr id="11" name="図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11791" y="4437112"/>
            <a:ext cx="681741" cy="877778"/>
          </a:xfrm>
          <a:prstGeom prst="rect">
            <a:avLst/>
          </a:prstGeom>
        </p:spPr>
      </p:pic>
      <p:sp>
        <p:nvSpPr>
          <p:cNvPr id="17" name="テキスト ボックス 16"/>
          <p:cNvSpPr txBox="1"/>
          <p:nvPr/>
        </p:nvSpPr>
        <p:spPr>
          <a:xfrm>
            <a:off x="323528" y="1196752"/>
            <a:ext cx="5472608" cy="523220"/>
          </a:xfrm>
          <a:prstGeom prst="rect">
            <a:avLst/>
          </a:prstGeom>
          <a:noFill/>
        </p:spPr>
        <p:txBody>
          <a:bodyPr wrap="square" rtlCol="0">
            <a:spAutoFit/>
          </a:bodyPr>
          <a:lstStyle/>
          <a:p>
            <a:r>
              <a:rPr kumimoji="1" lang="en-US" altLang="ja-JP" sz="2800" b="1" dirty="0" smtClean="0">
                <a:solidFill>
                  <a:schemeClr val="accent1"/>
                </a:solidFill>
              </a:rPr>
              <a:t>1</a:t>
            </a:r>
            <a:r>
              <a:rPr lang="en-US" altLang="ja-JP" sz="2800" b="1" dirty="0" smtClean="0">
                <a:solidFill>
                  <a:schemeClr val="accent1"/>
                </a:solidFill>
              </a:rPr>
              <a:t>. </a:t>
            </a:r>
            <a:r>
              <a:rPr kumimoji="1" lang="ja-JP" altLang="en-US" sz="2800" b="1" dirty="0" smtClean="0">
                <a:solidFill>
                  <a:schemeClr val="accent1"/>
                </a:solidFill>
              </a:rPr>
              <a:t>初期コストが高い</a:t>
            </a:r>
            <a:endParaRPr kumimoji="1" lang="en-US" altLang="ja-JP" sz="2800" b="1" dirty="0" smtClean="0">
              <a:solidFill>
                <a:schemeClr val="accent1"/>
              </a:solidFill>
            </a:endParaRPr>
          </a:p>
        </p:txBody>
      </p:sp>
      <p:sp>
        <p:nvSpPr>
          <p:cNvPr id="18" name="正方形/長方形 17"/>
          <p:cNvSpPr/>
          <p:nvPr/>
        </p:nvSpPr>
        <p:spPr>
          <a:xfrm>
            <a:off x="3116158" y="551723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ツール</a:t>
            </a:r>
            <a:endParaRPr lang="ja-JP" altLang="en-US" sz="2000" dirty="0"/>
          </a:p>
        </p:txBody>
      </p:sp>
      <p:sp>
        <p:nvSpPr>
          <p:cNvPr id="19" name="正方形/長方形 18"/>
          <p:cNvSpPr/>
          <p:nvPr/>
        </p:nvSpPr>
        <p:spPr>
          <a:xfrm>
            <a:off x="5959966" y="551723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ネットワーク構築</a:t>
            </a:r>
            <a:endParaRPr lang="en-US" altLang="ja-JP" sz="2000" dirty="0" smtClean="0"/>
          </a:p>
          <a:p>
            <a:pPr algn="ctr"/>
            <a:r>
              <a:rPr lang="ja-JP" altLang="en-US" sz="2000" dirty="0" smtClean="0"/>
              <a:t>サーバ構築</a:t>
            </a:r>
            <a:endParaRPr lang="en-US" altLang="ja-JP" sz="2000" dirty="0" smtClean="0"/>
          </a:p>
          <a:p>
            <a:pPr algn="ctr"/>
            <a:r>
              <a:rPr lang="ja-JP" altLang="en-US" sz="2000" dirty="0"/>
              <a:t>セットアップ</a:t>
            </a:r>
          </a:p>
        </p:txBody>
      </p:sp>
      <p:sp>
        <p:nvSpPr>
          <p:cNvPr id="20" name="下矢印 19"/>
          <p:cNvSpPr/>
          <p:nvPr/>
        </p:nvSpPr>
        <p:spPr>
          <a:xfrm rot="16200000">
            <a:off x="2866132" y="4225400"/>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1" name="下矢印 20"/>
          <p:cNvSpPr/>
          <p:nvPr/>
        </p:nvSpPr>
        <p:spPr>
          <a:xfrm rot="16200000">
            <a:off x="5746819" y="4225400"/>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5" name="図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13125" y="1873845"/>
            <a:ext cx="464091" cy="470363"/>
          </a:xfrm>
          <a:prstGeom prst="rect">
            <a:avLst/>
          </a:prstGeom>
        </p:spPr>
      </p:pic>
      <p:pic>
        <p:nvPicPr>
          <p:cNvPr id="26" name="図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24879" y="2089869"/>
            <a:ext cx="699710" cy="849850"/>
          </a:xfrm>
          <a:prstGeom prst="rect">
            <a:avLst/>
          </a:prstGeom>
        </p:spPr>
      </p:pic>
      <p:pic>
        <p:nvPicPr>
          <p:cNvPr id="27" name="図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48104" y="2233885"/>
            <a:ext cx="681741" cy="877778"/>
          </a:xfrm>
          <a:prstGeom prst="rect">
            <a:avLst/>
          </a:prstGeom>
        </p:spPr>
      </p:pic>
      <p:sp>
        <p:nvSpPr>
          <p:cNvPr id="28" name="下矢印 27"/>
          <p:cNvSpPr/>
          <p:nvPr/>
        </p:nvSpPr>
        <p:spPr>
          <a:xfrm>
            <a:off x="1096076" y="3299759"/>
            <a:ext cx="504056" cy="628167"/>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9" name="正方形/長方形 28"/>
          <p:cNvSpPr/>
          <p:nvPr/>
        </p:nvSpPr>
        <p:spPr>
          <a:xfrm>
            <a:off x="1688974" y="2425277"/>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構築の試行錯誤</a:t>
            </a:r>
            <a:endParaRPr lang="ja-JP" altLang="en-US" sz="2000" dirty="0"/>
          </a:p>
        </p:txBody>
      </p:sp>
      <p:cxnSp>
        <p:nvCxnSpPr>
          <p:cNvPr id="9" name="カギ線コネクタ 8"/>
          <p:cNvCxnSpPr>
            <a:endCxn id="16" idx="0"/>
          </p:cNvCxnSpPr>
          <p:nvPr/>
        </p:nvCxnSpPr>
        <p:spPr>
          <a:xfrm>
            <a:off x="2370715" y="2141071"/>
            <a:ext cx="5138143" cy="1936001"/>
          </a:xfrm>
          <a:prstGeom prst="bentConnector2">
            <a:avLst/>
          </a:prstGeom>
          <a:ln w="50800" cap="sq">
            <a:solidFill>
              <a:schemeClr val="accent1"/>
            </a:solidFill>
            <a:prstDash val="sysDot"/>
            <a:miter lim="800000"/>
            <a:headEnd type="triangl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0734246"/>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デメリット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26</a:t>
            </a:fld>
            <a:endParaRPr lang="ja-JP" altLang="en-US" dirty="0"/>
          </a:p>
        </p:txBody>
      </p:sp>
      <p:sp>
        <p:nvSpPr>
          <p:cNvPr id="17" name="テキスト ボックス 16"/>
          <p:cNvSpPr txBox="1"/>
          <p:nvPr/>
        </p:nvSpPr>
        <p:spPr>
          <a:xfrm>
            <a:off x="323528" y="1196752"/>
            <a:ext cx="6120680" cy="523220"/>
          </a:xfrm>
          <a:prstGeom prst="rect">
            <a:avLst/>
          </a:prstGeom>
          <a:noFill/>
        </p:spPr>
        <p:txBody>
          <a:bodyPr wrap="square" rtlCol="0">
            <a:spAutoFit/>
          </a:bodyPr>
          <a:lstStyle/>
          <a:p>
            <a:r>
              <a:rPr lang="en-US" altLang="ja-JP" sz="2800" b="1" dirty="0" smtClean="0">
                <a:solidFill>
                  <a:schemeClr val="accent1"/>
                </a:solidFill>
              </a:rPr>
              <a:t>2. </a:t>
            </a:r>
            <a:r>
              <a:rPr lang="ja-JP" altLang="en-US" sz="2800" b="1" dirty="0" smtClean="0">
                <a:solidFill>
                  <a:schemeClr val="accent1"/>
                </a:solidFill>
              </a:rPr>
              <a:t>アドホックな修正がいれづらい</a:t>
            </a:r>
            <a:endParaRPr kumimoji="1" lang="en-US" altLang="ja-JP" sz="2800" b="1" dirty="0" smtClean="0">
              <a:solidFill>
                <a:schemeClr val="accent1"/>
              </a:solidFill>
            </a:endParaRPr>
          </a:p>
        </p:txBody>
      </p:sp>
      <p:pic>
        <p:nvPicPr>
          <p:cNvPr id="22" name="図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4502" y="2636912"/>
            <a:ext cx="464091" cy="470363"/>
          </a:xfrm>
          <a:prstGeom prst="rect">
            <a:avLst/>
          </a:prstGeom>
        </p:spPr>
      </p:pic>
      <p:pic>
        <p:nvPicPr>
          <p:cNvPr id="23" name="図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7397" y="2636912"/>
            <a:ext cx="1118879" cy="1291014"/>
          </a:xfrm>
          <a:prstGeom prst="rect">
            <a:avLst/>
          </a:prstGeom>
        </p:spPr>
      </p:pic>
      <p:sp>
        <p:nvSpPr>
          <p:cNvPr id="24" name="正方形/長方形 23"/>
          <p:cNvSpPr/>
          <p:nvPr/>
        </p:nvSpPr>
        <p:spPr>
          <a:xfrm>
            <a:off x="102680" y="40770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構築内容を記述した</a:t>
            </a:r>
            <a:endParaRPr lang="en-US" altLang="ja-JP" sz="2000" dirty="0" smtClean="0"/>
          </a:p>
          <a:p>
            <a:pPr algn="ctr"/>
            <a:r>
              <a:rPr lang="ja-JP" altLang="en-US" sz="2000" dirty="0" smtClean="0"/>
              <a:t>ファイル</a:t>
            </a:r>
            <a:endParaRPr lang="ja-JP" altLang="en-US" sz="2000" dirty="0"/>
          </a:p>
        </p:txBody>
      </p:sp>
      <p:pic>
        <p:nvPicPr>
          <p:cNvPr id="30" name="図 2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39952" y="2852936"/>
            <a:ext cx="898935" cy="888935"/>
          </a:xfrm>
          <a:prstGeom prst="rect">
            <a:avLst/>
          </a:prstGeom>
        </p:spPr>
      </p:pic>
      <p:pic>
        <p:nvPicPr>
          <p:cNvPr id="31" name="図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76256" y="2852936"/>
            <a:ext cx="699710" cy="849850"/>
          </a:xfrm>
          <a:prstGeom prst="rect">
            <a:avLst/>
          </a:prstGeom>
        </p:spPr>
      </p:pic>
      <p:pic>
        <p:nvPicPr>
          <p:cNvPr id="32" name="図 3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99481" y="2996952"/>
            <a:ext cx="681741" cy="877778"/>
          </a:xfrm>
          <a:prstGeom prst="rect">
            <a:avLst/>
          </a:prstGeom>
        </p:spPr>
      </p:pic>
      <p:sp>
        <p:nvSpPr>
          <p:cNvPr id="33" name="正方形/長方形 32"/>
          <p:cNvSpPr/>
          <p:nvPr/>
        </p:nvSpPr>
        <p:spPr>
          <a:xfrm>
            <a:off x="3203848" y="40770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ツール</a:t>
            </a:r>
            <a:endParaRPr lang="ja-JP" altLang="en-US" sz="2000" dirty="0"/>
          </a:p>
        </p:txBody>
      </p:sp>
      <p:sp>
        <p:nvSpPr>
          <p:cNvPr id="34" name="正方形/長方形 33"/>
          <p:cNvSpPr/>
          <p:nvPr/>
        </p:nvSpPr>
        <p:spPr>
          <a:xfrm>
            <a:off x="6047656" y="40770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ネットワーク構築</a:t>
            </a:r>
            <a:endParaRPr lang="en-US" altLang="ja-JP" sz="2000" dirty="0" smtClean="0"/>
          </a:p>
          <a:p>
            <a:pPr algn="ctr"/>
            <a:r>
              <a:rPr lang="ja-JP" altLang="en-US" sz="2000" dirty="0" smtClean="0"/>
              <a:t>サーバ構築</a:t>
            </a:r>
            <a:endParaRPr lang="en-US" altLang="ja-JP" sz="2000" dirty="0" smtClean="0"/>
          </a:p>
          <a:p>
            <a:pPr algn="ctr"/>
            <a:r>
              <a:rPr lang="ja-JP" altLang="en-US" sz="2000" dirty="0"/>
              <a:t>セットアップ</a:t>
            </a:r>
          </a:p>
        </p:txBody>
      </p:sp>
      <p:sp>
        <p:nvSpPr>
          <p:cNvPr id="35" name="下矢印 34"/>
          <p:cNvSpPr/>
          <p:nvPr/>
        </p:nvSpPr>
        <p:spPr>
          <a:xfrm rot="16200000">
            <a:off x="2953822" y="2785240"/>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36" name="下矢印 35"/>
          <p:cNvSpPr/>
          <p:nvPr/>
        </p:nvSpPr>
        <p:spPr>
          <a:xfrm rot="16200000">
            <a:off x="5834509" y="2785240"/>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37" name="下矢印 36"/>
          <p:cNvSpPr/>
          <p:nvPr/>
        </p:nvSpPr>
        <p:spPr>
          <a:xfrm rot="14089992">
            <a:off x="5591593" y="4622452"/>
            <a:ext cx="504056" cy="1403348"/>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38" name="図 3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67799" y="5570932"/>
            <a:ext cx="631941" cy="825275"/>
          </a:xfrm>
          <a:prstGeom prst="rect">
            <a:avLst/>
          </a:prstGeom>
        </p:spPr>
      </p:pic>
      <p:sp>
        <p:nvSpPr>
          <p:cNvPr id="39" name="十字形 38"/>
          <p:cNvSpPr/>
          <p:nvPr/>
        </p:nvSpPr>
        <p:spPr>
          <a:xfrm rot="18810459">
            <a:off x="5517173" y="5034990"/>
            <a:ext cx="652896" cy="634391"/>
          </a:xfrm>
          <a:prstGeom prst="plus">
            <a:avLst>
              <a:gd name="adj" fmla="val 42429"/>
            </a:avLst>
          </a:prstGeom>
          <a:solidFill>
            <a:schemeClr val="accent2"/>
          </a:solidFill>
          <a:ln w="19050" cap="sq">
            <a:solidFill>
              <a:srgbClr val="FF0000"/>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40" name="下矢印 39"/>
          <p:cNvSpPr/>
          <p:nvPr/>
        </p:nvSpPr>
        <p:spPr>
          <a:xfrm rot="8164107">
            <a:off x="2841436" y="4651247"/>
            <a:ext cx="504056" cy="1345758"/>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41" name="ドーナツ 40"/>
          <p:cNvSpPr/>
          <p:nvPr/>
        </p:nvSpPr>
        <p:spPr>
          <a:xfrm>
            <a:off x="2890885" y="5149696"/>
            <a:ext cx="576064" cy="576064"/>
          </a:xfrm>
          <a:prstGeom prst="donut">
            <a:avLst/>
          </a:prstGeom>
          <a:solidFill>
            <a:srgbClr val="FFC000"/>
          </a:solid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Tree>
    <p:extLst>
      <p:ext uri="{BB962C8B-B14F-4D97-AF65-F5344CB8AC3E}">
        <p14:creationId xmlns:p14="http://schemas.microsoft.com/office/powerpoint/2010/main" val="3525611063"/>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デメリット</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27</a:t>
            </a:fld>
            <a:endParaRPr lang="ja-JP" altLang="en-US" dirty="0"/>
          </a:p>
        </p:txBody>
      </p:sp>
      <p:sp>
        <p:nvSpPr>
          <p:cNvPr id="17" name="テキスト ボックス 16"/>
          <p:cNvSpPr txBox="1"/>
          <p:nvPr/>
        </p:nvSpPr>
        <p:spPr>
          <a:xfrm>
            <a:off x="323528" y="1196752"/>
            <a:ext cx="5472608" cy="523220"/>
          </a:xfrm>
          <a:prstGeom prst="rect">
            <a:avLst/>
          </a:prstGeom>
          <a:noFill/>
        </p:spPr>
        <p:txBody>
          <a:bodyPr wrap="square" rtlCol="0">
            <a:spAutoFit/>
          </a:bodyPr>
          <a:lstStyle/>
          <a:p>
            <a:r>
              <a:rPr lang="en-US" altLang="ja-JP" sz="2800" b="1" dirty="0" smtClean="0">
                <a:solidFill>
                  <a:schemeClr val="accent1"/>
                </a:solidFill>
              </a:rPr>
              <a:t>3. </a:t>
            </a:r>
            <a:r>
              <a:rPr lang="ja-JP" altLang="en-US" sz="2800" b="1" dirty="0" smtClean="0">
                <a:solidFill>
                  <a:schemeClr val="accent1"/>
                </a:solidFill>
              </a:rPr>
              <a:t>データの退避先が必要</a:t>
            </a:r>
            <a:endParaRPr kumimoji="1" lang="en-US" altLang="ja-JP" sz="2800" b="1" dirty="0" smtClean="0">
              <a:solidFill>
                <a:schemeClr val="accent1"/>
              </a:solidFill>
            </a:endParaRPr>
          </a:p>
        </p:txBody>
      </p:sp>
      <p:pic>
        <p:nvPicPr>
          <p:cNvPr id="22" name="図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56089" y="2047194"/>
            <a:ext cx="464091" cy="470363"/>
          </a:xfrm>
          <a:prstGeom prst="rect">
            <a:avLst/>
          </a:prstGeom>
        </p:spPr>
      </p:pic>
      <p:pic>
        <p:nvPicPr>
          <p:cNvPr id="23" name="図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1953" y="2020626"/>
            <a:ext cx="1118879" cy="1291014"/>
          </a:xfrm>
          <a:prstGeom prst="rect">
            <a:avLst/>
          </a:prstGeom>
        </p:spPr>
      </p:pic>
      <p:pic>
        <p:nvPicPr>
          <p:cNvPr id="30" name="図 2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63912" y="2249689"/>
            <a:ext cx="898935" cy="888935"/>
          </a:xfrm>
          <a:prstGeom prst="rect">
            <a:avLst/>
          </a:prstGeom>
        </p:spPr>
      </p:pic>
      <p:pic>
        <p:nvPicPr>
          <p:cNvPr id="31" name="図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67843" y="2263218"/>
            <a:ext cx="699710" cy="849850"/>
          </a:xfrm>
          <a:prstGeom prst="rect">
            <a:avLst/>
          </a:prstGeom>
        </p:spPr>
      </p:pic>
      <p:pic>
        <p:nvPicPr>
          <p:cNvPr id="32" name="図 3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91068" y="2407234"/>
            <a:ext cx="681741" cy="877778"/>
          </a:xfrm>
          <a:prstGeom prst="rect">
            <a:avLst/>
          </a:prstGeom>
        </p:spPr>
      </p:pic>
      <p:sp>
        <p:nvSpPr>
          <p:cNvPr id="35" name="下矢印 34"/>
          <p:cNvSpPr/>
          <p:nvPr/>
        </p:nvSpPr>
        <p:spPr>
          <a:xfrm rot="16200000">
            <a:off x="2735078" y="2382256"/>
            <a:ext cx="504056" cy="721522"/>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36" name="下矢印 35"/>
          <p:cNvSpPr/>
          <p:nvPr/>
        </p:nvSpPr>
        <p:spPr>
          <a:xfrm rot="16200000">
            <a:off x="4712402" y="2343356"/>
            <a:ext cx="504056" cy="799321"/>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0" name="図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10558" y="4129928"/>
            <a:ext cx="1118879" cy="1291014"/>
          </a:xfrm>
          <a:prstGeom prst="rect">
            <a:avLst/>
          </a:prstGeom>
        </p:spPr>
      </p:pic>
      <p:sp>
        <p:nvSpPr>
          <p:cNvPr id="21" name="U ターン矢印 20"/>
          <p:cNvSpPr/>
          <p:nvPr/>
        </p:nvSpPr>
        <p:spPr>
          <a:xfrm rot="14846285" flipH="1">
            <a:off x="154797" y="3519008"/>
            <a:ext cx="1904017" cy="618926"/>
          </a:xfrm>
          <a:prstGeom prst="uturnArrow">
            <a:avLst/>
          </a:prstGeom>
          <a:solidFill>
            <a:srgbClr val="0084B4"/>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43" name="図 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18572" y="4351422"/>
            <a:ext cx="464091" cy="470363"/>
          </a:xfrm>
          <a:prstGeom prst="rect">
            <a:avLst/>
          </a:prstGeom>
        </p:spPr>
      </p:pic>
      <p:pic>
        <p:nvPicPr>
          <p:cNvPr id="44" name="図 4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26395" y="4553917"/>
            <a:ext cx="898935" cy="888935"/>
          </a:xfrm>
          <a:prstGeom prst="rect">
            <a:avLst/>
          </a:prstGeom>
        </p:spPr>
      </p:pic>
      <p:pic>
        <p:nvPicPr>
          <p:cNvPr id="45" name="図 4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30326" y="4567446"/>
            <a:ext cx="699710" cy="849850"/>
          </a:xfrm>
          <a:prstGeom prst="rect">
            <a:avLst/>
          </a:prstGeom>
        </p:spPr>
      </p:pic>
      <p:pic>
        <p:nvPicPr>
          <p:cNvPr id="46" name="図 4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53551" y="4711462"/>
            <a:ext cx="681741" cy="877778"/>
          </a:xfrm>
          <a:prstGeom prst="rect">
            <a:avLst/>
          </a:prstGeom>
        </p:spPr>
      </p:pic>
      <p:sp>
        <p:nvSpPr>
          <p:cNvPr id="47" name="下矢印 46"/>
          <p:cNvSpPr/>
          <p:nvPr/>
        </p:nvSpPr>
        <p:spPr>
          <a:xfrm rot="16200000">
            <a:off x="2997561" y="4686484"/>
            <a:ext cx="504056" cy="721522"/>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48" name="下矢印 47"/>
          <p:cNvSpPr/>
          <p:nvPr/>
        </p:nvSpPr>
        <p:spPr>
          <a:xfrm rot="16200000">
            <a:off x="4974885" y="4647584"/>
            <a:ext cx="504056" cy="799321"/>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4" name="図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74124" y="3282211"/>
            <a:ext cx="1069242" cy="1179311"/>
          </a:xfrm>
          <a:prstGeom prst="rect">
            <a:avLst/>
          </a:prstGeom>
        </p:spPr>
      </p:pic>
      <p:cxnSp>
        <p:nvCxnSpPr>
          <p:cNvPr id="6" name="直線矢印コネクタ 5"/>
          <p:cNvCxnSpPr/>
          <p:nvPr/>
        </p:nvCxnSpPr>
        <p:spPr>
          <a:xfrm>
            <a:off x="7092280" y="2666133"/>
            <a:ext cx="881844" cy="645507"/>
          </a:xfrm>
          <a:prstGeom prst="straightConnector1">
            <a:avLst/>
          </a:prstGeom>
          <a:ln w="41275" cap="sq">
            <a:solidFill>
              <a:schemeClr val="accent1"/>
            </a:solidFill>
            <a:miter lim="800000"/>
            <a:headEnd type="triangle" w="med" len="med"/>
            <a:tailEnd type="triangle"/>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flipV="1">
            <a:off x="7211589" y="4699720"/>
            <a:ext cx="591213" cy="604343"/>
          </a:xfrm>
          <a:prstGeom prst="straightConnector1">
            <a:avLst/>
          </a:prstGeom>
          <a:ln w="41275" cap="sq">
            <a:solidFill>
              <a:schemeClr val="accent1"/>
            </a:solidFill>
            <a:miter lim="800000"/>
            <a:headEnd type="triangle" w="med" len="med"/>
            <a:tailEnd type="triangle"/>
          </a:ln>
        </p:spPr>
        <p:style>
          <a:lnRef idx="1">
            <a:schemeClr val="accent1"/>
          </a:lnRef>
          <a:fillRef idx="0">
            <a:schemeClr val="accent1"/>
          </a:fillRef>
          <a:effectRef idx="0">
            <a:schemeClr val="accent1"/>
          </a:effectRef>
          <a:fontRef idx="minor">
            <a:schemeClr val="tx1"/>
          </a:fontRef>
        </p:style>
      </p:cxnSp>
      <p:sp>
        <p:nvSpPr>
          <p:cNvPr id="7" name="乗算記号 6"/>
          <p:cNvSpPr/>
          <p:nvPr/>
        </p:nvSpPr>
        <p:spPr>
          <a:xfrm>
            <a:off x="5035010" y="1535822"/>
            <a:ext cx="2470509" cy="2247957"/>
          </a:xfrm>
          <a:prstGeom prst="mathMultiply">
            <a:avLst>
              <a:gd name="adj1" fmla="val 11048"/>
            </a:avLst>
          </a:prstGeom>
          <a:solidFill>
            <a:srgbClr val="FFC000"/>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Tree>
    <p:extLst>
      <p:ext uri="{BB962C8B-B14F-4D97-AF65-F5344CB8AC3E}">
        <p14:creationId xmlns:p14="http://schemas.microsoft.com/office/powerpoint/2010/main" val="2160209155"/>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Immutable</a:t>
            </a:r>
            <a:r>
              <a:rPr lang="ja-JP" altLang="en-US" dirty="0" smtClean="0"/>
              <a:t> </a:t>
            </a:r>
            <a:r>
              <a:rPr lang="en-US" altLang="ja-JP" dirty="0" smtClean="0"/>
              <a:t>Infrastructure</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28</a:t>
            </a:fld>
            <a:endParaRPr lang="ja-JP" altLang="en-US" dirty="0"/>
          </a:p>
        </p:txBody>
      </p:sp>
      <p:sp>
        <p:nvSpPr>
          <p:cNvPr id="17" name="テキスト ボックス 16"/>
          <p:cNvSpPr txBox="1"/>
          <p:nvPr/>
        </p:nvSpPr>
        <p:spPr>
          <a:xfrm>
            <a:off x="323528" y="1196752"/>
            <a:ext cx="6192688" cy="523220"/>
          </a:xfrm>
          <a:prstGeom prst="rect">
            <a:avLst/>
          </a:prstGeom>
          <a:noFill/>
        </p:spPr>
        <p:txBody>
          <a:bodyPr wrap="square" rtlCol="0">
            <a:spAutoFit/>
          </a:bodyPr>
          <a:lstStyle/>
          <a:p>
            <a:r>
              <a:rPr lang="ja-JP" altLang="en-US" sz="2800" b="1" dirty="0" smtClean="0">
                <a:solidFill>
                  <a:schemeClr val="accent1"/>
                </a:solidFill>
              </a:rPr>
              <a:t>もしくは</a:t>
            </a:r>
            <a:r>
              <a:rPr lang="en-US" altLang="ja-JP" sz="2800" b="1" dirty="0" smtClean="0">
                <a:solidFill>
                  <a:schemeClr val="accent1"/>
                </a:solidFill>
              </a:rPr>
              <a:t>Disposable Infrastructure</a:t>
            </a:r>
            <a:endParaRPr kumimoji="1" lang="en-US" altLang="ja-JP" sz="2800" b="1" dirty="0" smtClean="0">
              <a:solidFill>
                <a:schemeClr val="accent1"/>
              </a:solidFill>
            </a:endParaRPr>
          </a:p>
        </p:txBody>
      </p:sp>
      <p:sp>
        <p:nvSpPr>
          <p:cNvPr id="24" name="テキスト ボックス 23"/>
          <p:cNvSpPr txBox="1"/>
          <p:nvPr/>
        </p:nvSpPr>
        <p:spPr>
          <a:xfrm>
            <a:off x="518198" y="5645702"/>
            <a:ext cx="7557580" cy="954107"/>
          </a:xfrm>
          <a:prstGeom prst="rect">
            <a:avLst/>
          </a:prstGeom>
          <a:noFill/>
        </p:spPr>
        <p:txBody>
          <a:bodyPr wrap="square" rtlCol="0">
            <a:spAutoFit/>
          </a:bodyPr>
          <a:lstStyle/>
          <a:p>
            <a:r>
              <a:rPr lang="ja-JP" altLang="en-US" sz="2800" dirty="0" smtClean="0">
                <a:solidFill>
                  <a:srgbClr val="4D4D4D"/>
                </a:solidFill>
              </a:rPr>
              <a:t>・</a:t>
            </a:r>
            <a:r>
              <a:rPr lang="en-US" altLang="ja-JP" sz="2800" dirty="0" smtClean="0">
                <a:solidFill>
                  <a:srgbClr val="4D4D4D"/>
                </a:solidFill>
              </a:rPr>
              <a:t>Amazon</a:t>
            </a:r>
            <a:r>
              <a:rPr lang="ja-JP" altLang="en-US" sz="2800" dirty="0" smtClean="0">
                <a:solidFill>
                  <a:srgbClr val="4D4D4D"/>
                </a:solidFill>
              </a:rPr>
              <a:t> </a:t>
            </a:r>
            <a:r>
              <a:rPr lang="en-US" altLang="ja-JP" sz="2800" dirty="0" smtClean="0">
                <a:solidFill>
                  <a:srgbClr val="4D4D4D"/>
                </a:solidFill>
              </a:rPr>
              <a:t>RDS</a:t>
            </a:r>
            <a:r>
              <a:rPr lang="ja-JP" altLang="en-US" sz="2800" dirty="0" smtClean="0">
                <a:solidFill>
                  <a:srgbClr val="4D4D4D"/>
                </a:solidFill>
              </a:rPr>
              <a:t>や</a:t>
            </a:r>
            <a:r>
              <a:rPr lang="en-US" altLang="ja-JP" sz="2800" dirty="0" smtClean="0">
                <a:solidFill>
                  <a:srgbClr val="4D4D4D"/>
                </a:solidFill>
              </a:rPr>
              <a:t>Aurora</a:t>
            </a:r>
            <a:r>
              <a:rPr lang="ja-JP" altLang="en-US" sz="2800" dirty="0" smtClean="0">
                <a:solidFill>
                  <a:srgbClr val="4D4D4D"/>
                </a:solidFill>
              </a:rPr>
              <a:t>といった外部</a:t>
            </a:r>
            <a:r>
              <a:rPr lang="en-US" altLang="ja-JP" sz="2800" dirty="0" smtClean="0">
                <a:solidFill>
                  <a:srgbClr val="4D4D4D"/>
                </a:solidFill>
              </a:rPr>
              <a:t>DB</a:t>
            </a:r>
          </a:p>
          <a:p>
            <a:r>
              <a:rPr lang="ja-JP" altLang="en-US" sz="2800" dirty="0" smtClean="0">
                <a:solidFill>
                  <a:srgbClr val="4D4D4D"/>
                </a:solidFill>
              </a:rPr>
              <a:t>・</a:t>
            </a:r>
            <a:r>
              <a:rPr lang="en-US" altLang="ja-JP" sz="2800" dirty="0" err="1" smtClean="0">
                <a:solidFill>
                  <a:srgbClr val="4D4D4D"/>
                </a:solidFill>
              </a:rPr>
              <a:t>Fluentd</a:t>
            </a:r>
            <a:r>
              <a:rPr lang="ja-JP" altLang="en-US" sz="2800" dirty="0">
                <a:solidFill>
                  <a:srgbClr val="4D4D4D"/>
                </a:solidFill>
              </a:rPr>
              <a:t>を</a:t>
            </a:r>
            <a:r>
              <a:rPr lang="ja-JP" altLang="en-US" sz="2800" dirty="0" smtClean="0">
                <a:solidFill>
                  <a:srgbClr val="4D4D4D"/>
                </a:solidFill>
              </a:rPr>
              <a:t>用いたログの退避</a:t>
            </a:r>
            <a:endParaRPr lang="en-US" altLang="ja-JP" sz="2800" dirty="0">
              <a:solidFill>
                <a:srgbClr val="4D4D4D"/>
              </a:solidFill>
            </a:endParaRPr>
          </a:p>
        </p:txBody>
      </p:sp>
      <p:pic>
        <p:nvPicPr>
          <p:cNvPr id="55" name="図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56089" y="2047194"/>
            <a:ext cx="464091" cy="470363"/>
          </a:xfrm>
          <a:prstGeom prst="rect">
            <a:avLst/>
          </a:prstGeom>
        </p:spPr>
      </p:pic>
      <p:pic>
        <p:nvPicPr>
          <p:cNvPr id="56" name="図 5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1953" y="2020626"/>
            <a:ext cx="1118879" cy="1291014"/>
          </a:xfrm>
          <a:prstGeom prst="rect">
            <a:avLst/>
          </a:prstGeom>
        </p:spPr>
      </p:pic>
      <p:pic>
        <p:nvPicPr>
          <p:cNvPr id="57" name="図 5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63912" y="2249689"/>
            <a:ext cx="898935" cy="888935"/>
          </a:xfrm>
          <a:prstGeom prst="rect">
            <a:avLst/>
          </a:prstGeom>
        </p:spPr>
      </p:pic>
      <p:pic>
        <p:nvPicPr>
          <p:cNvPr id="58" name="図 5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67843" y="2263218"/>
            <a:ext cx="699710" cy="849850"/>
          </a:xfrm>
          <a:prstGeom prst="rect">
            <a:avLst/>
          </a:prstGeom>
        </p:spPr>
      </p:pic>
      <p:pic>
        <p:nvPicPr>
          <p:cNvPr id="59" name="図 5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91068" y="2407234"/>
            <a:ext cx="681741" cy="877778"/>
          </a:xfrm>
          <a:prstGeom prst="rect">
            <a:avLst/>
          </a:prstGeom>
        </p:spPr>
      </p:pic>
      <p:sp>
        <p:nvSpPr>
          <p:cNvPr id="60" name="下矢印 59"/>
          <p:cNvSpPr/>
          <p:nvPr/>
        </p:nvSpPr>
        <p:spPr>
          <a:xfrm rot="16200000">
            <a:off x="2735078" y="2382256"/>
            <a:ext cx="504056" cy="721522"/>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61" name="下矢印 60"/>
          <p:cNvSpPr/>
          <p:nvPr/>
        </p:nvSpPr>
        <p:spPr>
          <a:xfrm rot="16200000">
            <a:off x="4712402" y="2343356"/>
            <a:ext cx="504056" cy="799321"/>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62" name="図 6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10558" y="4129928"/>
            <a:ext cx="1118879" cy="1291014"/>
          </a:xfrm>
          <a:prstGeom prst="rect">
            <a:avLst/>
          </a:prstGeom>
        </p:spPr>
      </p:pic>
      <p:sp>
        <p:nvSpPr>
          <p:cNvPr id="63" name="U ターン矢印 62"/>
          <p:cNvSpPr/>
          <p:nvPr/>
        </p:nvSpPr>
        <p:spPr>
          <a:xfrm rot="14846285" flipH="1">
            <a:off x="154797" y="3519008"/>
            <a:ext cx="1904017" cy="618926"/>
          </a:xfrm>
          <a:prstGeom prst="uturnArrow">
            <a:avLst/>
          </a:prstGeom>
          <a:solidFill>
            <a:srgbClr val="0084B4"/>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64" name="図 6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18572" y="4351422"/>
            <a:ext cx="464091" cy="470363"/>
          </a:xfrm>
          <a:prstGeom prst="rect">
            <a:avLst/>
          </a:prstGeom>
        </p:spPr>
      </p:pic>
      <p:pic>
        <p:nvPicPr>
          <p:cNvPr id="65" name="図 6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26395" y="4553917"/>
            <a:ext cx="898935" cy="888935"/>
          </a:xfrm>
          <a:prstGeom prst="rect">
            <a:avLst/>
          </a:prstGeom>
        </p:spPr>
      </p:pic>
      <p:pic>
        <p:nvPicPr>
          <p:cNvPr id="66" name="図 6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30326" y="4567446"/>
            <a:ext cx="699710" cy="849850"/>
          </a:xfrm>
          <a:prstGeom prst="rect">
            <a:avLst/>
          </a:prstGeom>
        </p:spPr>
      </p:pic>
      <p:pic>
        <p:nvPicPr>
          <p:cNvPr id="67" name="図 6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53551" y="4711462"/>
            <a:ext cx="681741" cy="877778"/>
          </a:xfrm>
          <a:prstGeom prst="rect">
            <a:avLst/>
          </a:prstGeom>
        </p:spPr>
      </p:pic>
      <p:sp>
        <p:nvSpPr>
          <p:cNvPr id="68" name="下矢印 67"/>
          <p:cNvSpPr/>
          <p:nvPr/>
        </p:nvSpPr>
        <p:spPr>
          <a:xfrm rot="16200000">
            <a:off x="2997561" y="4686484"/>
            <a:ext cx="504056" cy="721522"/>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69" name="下矢印 68"/>
          <p:cNvSpPr/>
          <p:nvPr/>
        </p:nvSpPr>
        <p:spPr>
          <a:xfrm rot="16200000">
            <a:off x="4974885" y="4647584"/>
            <a:ext cx="504056" cy="799321"/>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70" name="図 6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74124" y="3282211"/>
            <a:ext cx="1069242" cy="1179311"/>
          </a:xfrm>
          <a:prstGeom prst="rect">
            <a:avLst/>
          </a:prstGeom>
        </p:spPr>
      </p:pic>
      <p:cxnSp>
        <p:nvCxnSpPr>
          <p:cNvPr id="71" name="直線矢印コネクタ 70"/>
          <p:cNvCxnSpPr/>
          <p:nvPr/>
        </p:nvCxnSpPr>
        <p:spPr>
          <a:xfrm>
            <a:off x="7092280" y="2666133"/>
            <a:ext cx="881844" cy="645507"/>
          </a:xfrm>
          <a:prstGeom prst="straightConnector1">
            <a:avLst/>
          </a:prstGeom>
          <a:ln w="41275" cap="sq">
            <a:solidFill>
              <a:schemeClr val="accent1"/>
            </a:solidFill>
            <a:miter lim="800000"/>
            <a:headEnd type="triangle" w="med" len="med"/>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flipV="1">
            <a:off x="7211589" y="4699720"/>
            <a:ext cx="591213" cy="604343"/>
          </a:xfrm>
          <a:prstGeom prst="straightConnector1">
            <a:avLst/>
          </a:prstGeom>
          <a:ln w="41275" cap="sq">
            <a:solidFill>
              <a:schemeClr val="accent1"/>
            </a:solidFill>
            <a:miter lim="800000"/>
            <a:headEnd type="triangle" w="med" len="med"/>
            <a:tailEnd type="triangle"/>
          </a:ln>
        </p:spPr>
        <p:style>
          <a:lnRef idx="1">
            <a:schemeClr val="accent1"/>
          </a:lnRef>
          <a:fillRef idx="0">
            <a:schemeClr val="accent1"/>
          </a:fillRef>
          <a:effectRef idx="0">
            <a:schemeClr val="accent1"/>
          </a:effectRef>
          <a:fontRef idx="minor">
            <a:schemeClr val="tx1"/>
          </a:fontRef>
        </p:style>
      </p:cxnSp>
      <p:sp>
        <p:nvSpPr>
          <p:cNvPr id="73" name="乗算記号 72"/>
          <p:cNvSpPr/>
          <p:nvPr/>
        </p:nvSpPr>
        <p:spPr>
          <a:xfrm>
            <a:off x="5035010" y="1535822"/>
            <a:ext cx="2470509" cy="2247957"/>
          </a:xfrm>
          <a:prstGeom prst="mathMultiply">
            <a:avLst>
              <a:gd name="adj1" fmla="val 11048"/>
            </a:avLst>
          </a:prstGeom>
          <a:solidFill>
            <a:srgbClr val="FFC000"/>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Tree>
    <p:extLst>
      <p:ext uri="{BB962C8B-B14F-4D97-AF65-F5344CB8AC3E}">
        <p14:creationId xmlns:p14="http://schemas.microsoft.com/office/powerpoint/2010/main" val="1976708651"/>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今日の流れ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dirty="0" smtClean="0"/>
              <a:t> </a:t>
            </a:r>
            <a:fld id="{8B45D110-FD8E-48BD-8825-CDFBF9D22CA3}" type="slidenum">
              <a:rPr lang="ja-JP" altLang="en-US" smtClean="0"/>
              <a:pPr/>
              <a:t>29</a:t>
            </a:fld>
            <a:endParaRPr lang="ja-JP" altLang="en-US" dirty="0"/>
          </a:p>
        </p:txBody>
      </p:sp>
      <p:sp>
        <p:nvSpPr>
          <p:cNvPr id="5" name="正方形/長方形 4"/>
          <p:cNvSpPr/>
          <p:nvPr/>
        </p:nvSpPr>
        <p:spPr>
          <a:xfrm>
            <a:off x="467544" y="1196752"/>
            <a:ext cx="4608512" cy="720080"/>
          </a:xfrm>
          <a:prstGeom prst="rect">
            <a:avLst/>
          </a:prstGeom>
          <a:no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000" dirty="0"/>
              <a:t>コードによるインフラ構築</a:t>
            </a:r>
            <a:endParaRPr lang="en-US" altLang="ja-JP" sz="2000" dirty="0"/>
          </a:p>
          <a:p>
            <a:pPr algn="ctr"/>
            <a:r>
              <a:rPr lang="en-US" altLang="ja-JP" sz="2000" dirty="0"/>
              <a:t>(Infrastructure as code)</a:t>
            </a:r>
            <a:endParaRPr lang="ja-JP" altLang="en-US" sz="2000" dirty="0"/>
          </a:p>
        </p:txBody>
      </p:sp>
      <p:sp>
        <p:nvSpPr>
          <p:cNvPr id="25" name="下矢印 24"/>
          <p:cNvSpPr/>
          <p:nvPr/>
        </p:nvSpPr>
        <p:spPr>
          <a:xfrm>
            <a:off x="2519772" y="1925053"/>
            <a:ext cx="504056" cy="3886534"/>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7" name="正方形/長方形 26"/>
          <p:cNvSpPr/>
          <p:nvPr/>
        </p:nvSpPr>
        <p:spPr>
          <a:xfrm>
            <a:off x="474186" y="2350461"/>
            <a:ext cx="4608512" cy="720080"/>
          </a:xfrm>
          <a:prstGeom prst="rect">
            <a:avLst/>
          </a:prstGeom>
          <a:solidFill>
            <a:srgbClr val="F2F2F2"/>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a:t>Terraform</a:t>
            </a:r>
            <a:r>
              <a:rPr lang="ja-JP" altLang="en-US" sz="2400" dirty="0"/>
              <a:t>とは</a:t>
            </a:r>
          </a:p>
        </p:txBody>
      </p:sp>
      <p:sp>
        <p:nvSpPr>
          <p:cNvPr id="28" name="正方形/長方形 27"/>
          <p:cNvSpPr/>
          <p:nvPr/>
        </p:nvSpPr>
        <p:spPr>
          <a:xfrm>
            <a:off x="474186" y="3504170"/>
            <a:ext cx="4608512" cy="720080"/>
          </a:xfrm>
          <a:prstGeom prst="rect">
            <a:avLst/>
          </a:prstGeom>
          <a:solidFill>
            <a:srgbClr val="F2F2F2"/>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メリットとデメリット</a:t>
            </a:r>
            <a:endParaRPr lang="ja-JP" altLang="en-US" sz="2400" dirty="0"/>
          </a:p>
        </p:txBody>
      </p:sp>
      <p:sp>
        <p:nvSpPr>
          <p:cNvPr id="29" name="正方形/長方形 28"/>
          <p:cNvSpPr/>
          <p:nvPr/>
        </p:nvSpPr>
        <p:spPr>
          <a:xfrm>
            <a:off x="474186" y="4657879"/>
            <a:ext cx="4608512" cy="720080"/>
          </a:xfrm>
          <a:prstGeom prst="rect">
            <a:avLst/>
          </a:prstGeom>
          <a:solidFill>
            <a:srgbClr val="FFC000"/>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a:t>デモ</a:t>
            </a:r>
          </a:p>
        </p:txBody>
      </p:sp>
      <p:sp>
        <p:nvSpPr>
          <p:cNvPr id="30" name="正方形/長方形 29"/>
          <p:cNvSpPr/>
          <p:nvPr/>
        </p:nvSpPr>
        <p:spPr>
          <a:xfrm>
            <a:off x="467544" y="5811587"/>
            <a:ext cx="4608512" cy="720080"/>
          </a:xfrm>
          <a:prstGeom prst="rect">
            <a:avLst/>
          </a:prstGeom>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質疑応答</a:t>
            </a:r>
            <a:endParaRPr lang="ja-JP" altLang="en-US" sz="2400" dirty="0"/>
          </a:p>
        </p:txBody>
      </p:sp>
    </p:spTree>
    <p:extLst>
      <p:ext uri="{BB962C8B-B14F-4D97-AF65-F5344CB8AC3E}">
        <p14:creationId xmlns:p14="http://schemas.microsoft.com/office/powerpoint/2010/main" val="160889816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下矢印 8"/>
          <p:cNvSpPr/>
          <p:nvPr/>
        </p:nvSpPr>
        <p:spPr>
          <a:xfrm>
            <a:off x="2519772" y="1925053"/>
            <a:ext cx="504056" cy="3886534"/>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 name="タイトル 1"/>
          <p:cNvSpPr>
            <a:spLocks noGrp="1"/>
          </p:cNvSpPr>
          <p:nvPr>
            <p:ph type="title"/>
          </p:nvPr>
        </p:nvSpPr>
        <p:spPr/>
        <p:txBody>
          <a:bodyPr/>
          <a:lstStyle/>
          <a:p>
            <a:r>
              <a:rPr kumimoji="1" lang="ja-JP" altLang="en-US" dirty="0" smtClean="0"/>
              <a:t>今日の流れ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a:t>
            </a:fld>
            <a:endParaRPr lang="ja-JP" altLang="en-US" dirty="0"/>
          </a:p>
        </p:txBody>
      </p:sp>
      <p:sp>
        <p:nvSpPr>
          <p:cNvPr id="4" name="正方形/長方形 3"/>
          <p:cNvSpPr/>
          <p:nvPr/>
        </p:nvSpPr>
        <p:spPr>
          <a:xfrm>
            <a:off x="467544" y="1196752"/>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000" dirty="0"/>
              <a:t>コードによるインフラ</a:t>
            </a:r>
            <a:r>
              <a:rPr lang="ja-JP" altLang="en-US" sz="2000" dirty="0" smtClean="0"/>
              <a:t>構築</a:t>
            </a:r>
            <a:endParaRPr lang="en-US" altLang="ja-JP" sz="2000" dirty="0" smtClean="0"/>
          </a:p>
          <a:p>
            <a:pPr algn="ctr"/>
            <a:r>
              <a:rPr lang="en-US" altLang="ja-JP" sz="2000" dirty="0" smtClean="0"/>
              <a:t>(</a:t>
            </a:r>
            <a:r>
              <a:rPr lang="en-US" altLang="ja-JP" sz="2000" dirty="0"/>
              <a:t>Infrastructure as code)</a:t>
            </a:r>
            <a:endParaRPr lang="ja-JP" altLang="en-US" sz="2000" dirty="0"/>
          </a:p>
        </p:txBody>
      </p:sp>
      <p:sp>
        <p:nvSpPr>
          <p:cNvPr id="5" name="正方形/長方形 4"/>
          <p:cNvSpPr/>
          <p:nvPr/>
        </p:nvSpPr>
        <p:spPr>
          <a:xfrm>
            <a:off x="474186" y="2350461"/>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a:t>Terraform</a:t>
            </a:r>
            <a:r>
              <a:rPr lang="ja-JP" altLang="en-US" sz="2400" dirty="0"/>
              <a:t>とは</a:t>
            </a:r>
          </a:p>
        </p:txBody>
      </p:sp>
      <p:sp>
        <p:nvSpPr>
          <p:cNvPr id="6" name="正方形/長方形 5"/>
          <p:cNvSpPr/>
          <p:nvPr/>
        </p:nvSpPr>
        <p:spPr>
          <a:xfrm>
            <a:off x="474186" y="3504170"/>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メリットとデメリット</a:t>
            </a:r>
            <a:endParaRPr lang="ja-JP" altLang="en-US" sz="2400" dirty="0"/>
          </a:p>
        </p:txBody>
      </p:sp>
      <p:sp>
        <p:nvSpPr>
          <p:cNvPr id="7" name="正方形/長方形 6"/>
          <p:cNvSpPr/>
          <p:nvPr/>
        </p:nvSpPr>
        <p:spPr>
          <a:xfrm>
            <a:off x="474186" y="4657879"/>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a:t>デモ</a:t>
            </a:r>
          </a:p>
        </p:txBody>
      </p:sp>
      <p:sp>
        <p:nvSpPr>
          <p:cNvPr id="8" name="正方形/長方形 7"/>
          <p:cNvSpPr/>
          <p:nvPr/>
        </p:nvSpPr>
        <p:spPr>
          <a:xfrm>
            <a:off x="467544" y="5811587"/>
            <a:ext cx="4608512" cy="720080"/>
          </a:xfrm>
          <a:prstGeom prst="rect">
            <a:avLst/>
          </a:prstGeom>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質疑応答</a:t>
            </a:r>
            <a:endParaRPr lang="ja-JP" altLang="en-US" sz="2400" dirty="0"/>
          </a:p>
        </p:txBody>
      </p:sp>
    </p:spTree>
    <p:extLst>
      <p:ext uri="{BB962C8B-B14F-4D97-AF65-F5344CB8AC3E}">
        <p14:creationId xmlns:p14="http://schemas.microsoft.com/office/powerpoint/2010/main" val="3413844165"/>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今回構築するインフラの全体像</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30</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graphicFrame>
        <p:nvGraphicFramePr>
          <p:cNvPr id="25" name="表 24"/>
          <p:cNvGraphicFramePr>
            <a:graphicFrameLocks noGrp="1"/>
          </p:cNvGraphicFramePr>
          <p:nvPr>
            <p:extLst>
              <p:ext uri="{D42A27DB-BD31-4B8C-83A1-F6EECF244321}">
                <p14:modId xmlns:p14="http://schemas.microsoft.com/office/powerpoint/2010/main" val="919396150"/>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27" name="曲線コネクタ 26"/>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8753340"/>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AWS provider</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31</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smtClean="0">
                <a:solidFill>
                  <a:schemeClr val="accent1"/>
                </a:solidFill>
              </a:rPr>
              <a:t>AWS Provider</a:t>
            </a:r>
          </a:p>
        </p:txBody>
      </p:sp>
      <p:sp>
        <p:nvSpPr>
          <p:cNvPr id="16" name="テキスト ボックス 15"/>
          <p:cNvSpPr txBox="1"/>
          <p:nvPr/>
        </p:nvSpPr>
        <p:spPr>
          <a:xfrm>
            <a:off x="821813" y="2780928"/>
            <a:ext cx="8028384" cy="1631216"/>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provider "</a:t>
            </a:r>
            <a:r>
              <a:rPr lang="en-US" altLang="ja-JP" sz="2000" dirty="0" err="1">
                <a:solidFill>
                  <a:srgbClr val="4D4D4D"/>
                </a:solidFill>
                <a:latin typeface="ＭＳ ゴシック" panose="020B0609070205080204" pitchFamily="49" charset="-128"/>
                <a:ea typeface="ＭＳ ゴシック" panose="020B0609070205080204" pitchFamily="49" charset="-128"/>
              </a:rPr>
              <a:t>aws</a:t>
            </a:r>
            <a:r>
              <a:rPr lang="en-US" altLang="ja-JP" sz="2000" dirty="0">
                <a:solidFill>
                  <a:srgbClr val="4D4D4D"/>
                </a:solidFill>
                <a:latin typeface="ＭＳ ゴシック" panose="020B0609070205080204" pitchFamily="49" charset="-128"/>
                <a:ea typeface="ＭＳ ゴシック" panose="020B0609070205080204" pitchFamily="49" charset="-128"/>
              </a:rPr>
              <a:t>" {</a:t>
            </a:r>
          </a:p>
          <a:p>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smtClean="0">
                <a:solidFill>
                  <a:srgbClr val="4D4D4D"/>
                </a:solidFill>
                <a:latin typeface="ＭＳ ゴシック" panose="020B0609070205080204" pitchFamily="49" charset="-128"/>
                <a:ea typeface="ＭＳ ゴシック" panose="020B0609070205080204" pitchFamily="49" charset="-128"/>
              </a:rPr>
              <a:t>access_key</a:t>
            </a:r>
            <a:r>
              <a:rPr lang="en-US" altLang="ja-JP" sz="2000" dirty="0" smtClean="0">
                <a:solidFill>
                  <a:srgbClr val="4D4D4D"/>
                </a:solidFill>
                <a:latin typeface="ＭＳ ゴシック" panose="020B0609070205080204" pitchFamily="49" charset="-128"/>
                <a:ea typeface="ＭＳ ゴシック" panose="020B0609070205080204" pitchFamily="49" charset="-128"/>
              </a:rPr>
              <a:t> </a:t>
            </a:r>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var.aws_access_key</a:t>
            </a:r>
            <a:r>
              <a:rPr lang="en-US" altLang="ja-JP" sz="2000" dirty="0">
                <a:solidFill>
                  <a:srgbClr val="4D4D4D"/>
                </a:solidFill>
                <a:latin typeface="ＭＳ ゴシック" panose="020B0609070205080204" pitchFamily="49" charset="-128"/>
                <a:ea typeface="ＭＳ ゴシック" panose="020B0609070205080204" pitchFamily="49" charset="-128"/>
              </a:rPr>
              <a:t>}"</a:t>
            </a:r>
          </a:p>
          <a:p>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smtClean="0">
                <a:solidFill>
                  <a:srgbClr val="4D4D4D"/>
                </a:solidFill>
                <a:latin typeface="ＭＳ ゴシック" panose="020B0609070205080204" pitchFamily="49" charset="-128"/>
                <a:ea typeface="ＭＳ ゴシック" panose="020B0609070205080204" pitchFamily="49" charset="-128"/>
              </a:rPr>
              <a:t>secret_key</a:t>
            </a:r>
            <a:r>
              <a:rPr lang="en-US" altLang="ja-JP" sz="2000" dirty="0" smtClean="0">
                <a:solidFill>
                  <a:srgbClr val="4D4D4D"/>
                </a:solidFill>
                <a:latin typeface="ＭＳ ゴシック" panose="020B0609070205080204" pitchFamily="49" charset="-128"/>
                <a:ea typeface="ＭＳ ゴシック" panose="020B0609070205080204" pitchFamily="49" charset="-128"/>
              </a:rPr>
              <a:t> </a:t>
            </a:r>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var.aws_secret_key</a:t>
            </a:r>
            <a:r>
              <a:rPr lang="en-US" altLang="ja-JP" sz="2000" dirty="0">
                <a:solidFill>
                  <a:srgbClr val="4D4D4D"/>
                </a:solidFill>
                <a:latin typeface="ＭＳ ゴシック" panose="020B0609070205080204" pitchFamily="49" charset="-128"/>
                <a:ea typeface="ＭＳ ゴシック" panose="020B0609070205080204" pitchFamily="49" charset="-128"/>
              </a:rPr>
              <a:t>}"</a:t>
            </a:r>
          </a:p>
          <a:p>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smtClean="0">
                <a:solidFill>
                  <a:srgbClr val="4D4D4D"/>
                </a:solidFill>
                <a:latin typeface="ＭＳ ゴシック" panose="020B0609070205080204" pitchFamily="49" charset="-128"/>
                <a:ea typeface="ＭＳ ゴシック" panose="020B0609070205080204" pitchFamily="49" charset="-128"/>
              </a:rPr>
              <a:t>region </a:t>
            </a:r>
            <a:r>
              <a:rPr lang="en-US" altLang="ja-JP" sz="2000" dirty="0">
                <a:solidFill>
                  <a:srgbClr val="4D4D4D"/>
                </a:solidFill>
                <a:latin typeface="ＭＳ ゴシック" panose="020B0609070205080204" pitchFamily="49" charset="-128"/>
                <a:ea typeface="ＭＳ ゴシック" panose="020B0609070205080204" pitchFamily="49" charset="-128"/>
              </a:rPr>
              <a:t>= "us-east-1"</a:t>
            </a:r>
          </a:p>
          <a:p>
            <a:r>
              <a:rPr lang="en-US" altLang="ja-JP" sz="2000" dirty="0" smtClean="0">
                <a:solidFill>
                  <a:srgbClr val="4D4D4D"/>
                </a:solidFill>
                <a:latin typeface="ＭＳ ゴシック" panose="020B0609070205080204" pitchFamily="49" charset="-128"/>
                <a:ea typeface="ＭＳ ゴシック" panose="020B0609070205080204" pitchFamily="49" charset="-128"/>
              </a:rPr>
              <a:t>}</a:t>
            </a:r>
            <a:endParaRPr lang="en-US" altLang="ja-JP" sz="2000" dirty="0">
              <a:solidFill>
                <a:srgbClr val="4D4D4D"/>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821813" y="1826240"/>
            <a:ext cx="8028384" cy="523220"/>
          </a:xfrm>
          <a:prstGeom prst="rect">
            <a:avLst/>
          </a:prstGeom>
          <a:noFill/>
        </p:spPr>
        <p:txBody>
          <a:bodyPr wrap="square" rtlCol="0">
            <a:spAutoFit/>
          </a:bodyPr>
          <a:lstStyle/>
          <a:p>
            <a:r>
              <a:rPr lang="en-US" altLang="ja-JP" sz="2800" dirty="0">
                <a:solidFill>
                  <a:srgbClr val="4D4D4D"/>
                </a:solidFill>
                <a:hlinkClick r:id="rId3"/>
              </a:rPr>
              <a:t>https://www.terraform.io/docs/providers/aws</a:t>
            </a:r>
            <a:r>
              <a:rPr lang="en-US" altLang="ja-JP" sz="2800" dirty="0" smtClean="0">
                <a:solidFill>
                  <a:srgbClr val="4D4D4D"/>
                </a:solidFill>
                <a:hlinkClick r:id="rId3"/>
              </a:rPr>
              <a:t>/</a:t>
            </a:r>
            <a:endParaRPr lang="en-US" altLang="ja-JP" sz="2800" dirty="0" smtClean="0">
              <a:solidFill>
                <a:srgbClr val="4D4D4D"/>
              </a:solidFill>
            </a:endParaRPr>
          </a:p>
        </p:txBody>
      </p:sp>
      <p:sp>
        <p:nvSpPr>
          <p:cNvPr id="11" name="テキスト ボックス 10"/>
          <p:cNvSpPr txBox="1"/>
          <p:nvPr/>
        </p:nvSpPr>
        <p:spPr>
          <a:xfrm>
            <a:off x="683568" y="4653136"/>
            <a:ext cx="8028384" cy="954107"/>
          </a:xfrm>
          <a:prstGeom prst="rect">
            <a:avLst/>
          </a:prstGeom>
          <a:noFill/>
        </p:spPr>
        <p:txBody>
          <a:bodyPr wrap="square" rtlCol="0">
            <a:spAutoFit/>
          </a:bodyPr>
          <a:lstStyle/>
          <a:p>
            <a:r>
              <a:rPr lang="ja-JP" altLang="en-US" sz="2800" dirty="0" smtClean="0">
                <a:solidFill>
                  <a:srgbClr val="4D4D4D"/>
                </a:solidFill>
              </a:rPr>
              <a:t>・</a:t>
            </a:r>
            <a:r>
              <a:rPr lang="en-US" altLang="ja-JP" sz="2800" dirty="0" smtClean="0">
                <a:solidFill>
                  <a:srgbClr val="4D4D4D"/>
                </a:solidFill>
              </a:rPr>
              <a:t>provider</a:t>
            </a:r>
            <a:r>
              <a:rPr lang="ja-JP" altLang="en-US" sz="2800" dirty="0" smtClean="0">
                <a:solidFill>
                  <a:srgbClr val="4D4D4D"/>
                </a:solidFill>
              </a:rPr>
              <a:t>は接続情報を記述</a:t>
            </a:r>
            <a:endParaRPr lang="en-US" altLang="ja-JP" sz="2800" dirty="0" smtClean="0">
              <a:solidFill>
                <a:srgbClr val="4D4D4D"/>
              </a:solidFill>
            </a:endParaRPr>
          </a:p>
          <a:p>
            <a:r>
              <a:rPr lang="ja-JP" altLang="en-US" sz="2800" dirty="0">
                <a:solidFill>
                  <a:srgbClr val="4D4D4D"/>
                </a:solidFill>
              </a:rPr>
              <a:t> </a:t>
            </a:r>
            <a:r>
              <a:rPr lang="ja-JP" altLang="en-US" sz="2800" dirty="0" smtClean="0">
                <a:solidFill>
                  <a:srgbClr val="4D4D4D"/>
                </a:solidFill>
              </a:rPr>
              <a:t>   ・これ自体では何も作成されない</a:t>
            </a:r>
            <a:endParaRPr lang="en-US" altLang="ja-JP" sz="2800" dirty="0" smtClean="0">
              <a:solidFill>
                <a:srgbClr val="4D4D4D"/>
              </a:solidFill>
            </a:endParaRPr>
          </a:p>
        </p:txBody>
      </p:sp>
    </p:spTree>
    <p:extLst>
      <p:ext uri="{BB962C8B-B14F-4D97-AF65-F5344CB8AC3E}">
        <p14:creationId xmlns:p14="http://schemas.microsoft.com/office/powerpoint/2010/main" val="3819018224"/>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variables</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32</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動的な値</a:t>
            </a:r>
            <a:endParaRPr kumimoji="1" lang="en-US" altLang="ja-JP" sz="2800" b="1" dirty="0" smtClean="0">
              <a:solidFill>
                <a:schemeClr val="accent1"/>
              </a:solidFill>
            </a:endParaRPr>
          </a:p>
        </p:txBody>
      </p:sp>
      <p:sp>
        <p:nvSpPr>
          <p:cNvPr id="16" name="テキスト ボックス 15"/>
          <p:cNvSpPr txBox="1"/>
          <p:nvPr/>
        </p:nvSpPr>
        <p:spPr>
          <a:xfrm>
            <a:off x="821813" y="2646212"/>
            <a:ext cx="8028384" cy="707886"/>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variable "</a:t>
            </a:r>
            <a:r>
              <a:rPr lang="en-US" altLang="ja-JP" sz="2000" dirty="0" err="1">
                <a:solidFill>
                  <a:srgbClr val="4D4D4D"/>
                </a:solidFill>
                <a:latin typeface="ＭＳ ゴシック" panose="020B0609070205080204" pitchFamily="49" charset="-128"/>
                <a:ea typeface="ＭＳ ゴシック" panose="020B0609070205080204" pitchFamily="49" charset="-128"/>
              </a:rPr>
              <a:t>aws_access_key</a:t>
            </a:r>
            <a:r>
              <a:rPr lang="en-US" altLang="ja-JP" sz="2000" dirty="0">
                <a:solidFill>
                  <a:srgbClr val="4D4D4D"/>
                </a:solidFill>
                <a:latin typeface="ＭＳ ゴシック" panose="020B0609070205080204" pitchFamily="49" charset="-128"/>
                <a:ea typeface="ＭＳ ゴシック" panose="020B0609070205080204" pitchFamily="49" charset="-128"/>
              </a:rPr>
              <a:t>" {}</a:t>
            </a:r>
            <a:br>
              <a:rPr lang="en-US" altLang="ja-JP" sz="2000" dirty="0">
                <a:solidFill>
                  <a:srgbClr val="4D4D4D"/>
                </a:solidFill>
                <a:latin typeface="ＭＳ ゴシック" panose="020B0609070205080204" pitchFamily="49" charset="-128"/>
                <a:ea typeface="ＭＳ ゴシック" panose="020B0609070205080204" pitchFamily="49" charset="-128"/>
              </a:rPr>
            </a:br>
            <a:r>
              <a:rPr lang="en-US" altLang="ja-JP" sz="2000" dirty="0">
                <a:solidFill>
                  <a:srgbClr val="4D4D4D"/>
                </a:solidFill>
                <a:latin typeface="ＭＳ ゴシック" panose="020B0609070205080204" pitchFamily="49" charset="-128"/>
                <a:ea typeface="ＭＳ ゴシック" panose="020B0609070205080204" pitchFamily="49" charset="-128"/>
              </a:rPr>
              <a:t>variable "</a:t>
            </a:r>
            <a:r>
              <a:rPr lang="en-US" altLang="ja-JP" sz="2000" dirty="0" err="1">
                <a:solidFill>
                  <a:srgbClr val="4D4D4D"/>
                </a:solidFill>
                <a:latin typeface="ＭＳ ゴシック" panose="020B0609070205080204" pitchFamily="49" charset="-128"/>
                <a:ea typeface="ＭＳ ゴシック" panose="020B0609070205080204" pitchFamily="49" charset="-128"/>
              </a:rPr>
              <a:t>aws_secret_key</a:t>
            </a:r>
            <a:r>
              <a:rPr lang="en-US" altLang="ja-JP" sz="2000" dirty="0">
                <a:solidFill>
                  <a:srgbClr val="4D4D4D"/>
                </a:solidFill>
                <a:latin typeface="ＭＳ ゴシック" panose="020B0609070205080204" pitchFamily="49" charset="-128"/>
                <a:ea typeface="ＭＳ ゴシック" panose="020B0609070205080204" pitchFamily="49" charset="-128"/>
              </a:rPr>
              <a:t>" {}</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755576" y="3665758"/>
            <a:ext cx="8028384" cy="2246769"/>
          </a:xfrm>
          <a:prstGeom prst="rect">
            <a:avLst/>
          </a:prstGeom>
          <a:noFill/>
        </p:spPr>
        <p:txBody>
          <a:bodyPr wrap="square" rtlCol="0">
            <a:spAutoFit/>
          </a:bodyPr>
          <a:lstStyle/>
          <a:p>
            <a:r>
              <a:rPr lang="ja-JP" altLang="en-US" sz="2800" dirty="0" smtClean="0">
                <a:solidFill>
                  <a:srgbClr val="4D4D4D"/>
                </a:solidFill>
              </a:rPr>
              <a:t>・</a:t>
            </a:r>
            <a:r>
              <a:rPr lang="en-US" altLang="ja-JP" sz="2800" dirty="0" smtClean="0">
                <a:solidFill>
                  <a:srgbClr val="4D4D4D"/>
                </a:solidFill>
              </a:rPr>
              <a:t>variable</a:t>
            </a:r>
            <a:r>
              <a:rPr lang="ja-JP" altLang="en-US" sz="2800" dirty="0" smtClean="0">
                <a:solidFill>
                  <a:srgbClr val="4D4D4D"/>
                </a:solidFill>
              </a:rPr>
              <a:t>は</a:t>
            </a:r>
            <a:r>
              <a:rPr lang="en-US" altLang="ja-JP" sz="2800" dirty="0" smtClean="0">
                <a:solidFill>
                  <a:srgbClr val="4D4D4D"/>
                </a:solidFill>
              </a:rPr>
              <a:t>plan, apply, destroy</a:t>
            </a:r>
            <a:r>
              <a:rPr lang="ja-JP" altLang="en-US" sz="2800" dirty="0" smtClean="0">
                <a:solidFill>
                  <a:srgbClr val="4D4D4D"/>
                </a:solidFill>
              </a:rPr>
              <a:t>時に指定する変数</a:t>
            </a:r>
            <a:endParaRPr lang="en-US" altLang="ja-JP" sz="2800" dirty="0" smtClean="0">
              <a:solidFill>
                <a:srgbClr val="4D4D4D"/>
              </a:solidFill>
            </a:endParaRPr>
          </a:p>
          <a:p>
            <a:r>
              <a:rPr lang="ja-JP" altLang="en-US" sz="2800" dirty="0">
                <a:solidFill>
                  <a:srgbClr val="4D4D4D"/>
                </a:solidFill>
              </a:rPr>
              <a:t> </a:t>
            </a:r>
            <a:r>
              <a:rPr lang="ja-JP" altLang="en-US" sz="2800" dirty="0" smtClean="0">
                <a:solidFill>
                  <a:srgbClr val="4D4D4D"/>
                </a:solidFill>
              </a:rPr>
              <a:t>   ・対話型インターフェイスで指定</a:t>
            </a:r>
            <a:endParaRPr lang="en-US" altLang="ja-JP" sz="2800" dirty="0" smtClean="0">
              <a:solidFill>
                <a:srgbClr val="4D4D4D"/>
              </a:solidFill>
            </a:endParaRPr>
          </a:p>
          <a:p>
            <a:r>
              <a:rPr lang="ja-JP" altLang="en-US" sz="2800" dirty="0">
                <a:solidFill>
                  <a:srgbClr val="4D4D4D"/>
                </a:solidFill>
              </a:rPr>
              <a:t> </a:t>
            </a:r>
            <a:r>
              <a:rPr lang="ja-JP" altLang="en-US" sz="2800" dirty="0" smtClean="0">
                <a:solidFill>
                  <a:srgbClr val="4D4D4D"/>
                </a:solidFill>
              </a:rPr>
              <a:t>   ・コマンドオプション</a:t>
            </a:r>
            <a:r>
              <a:rPr lang="en-US" altLang="ja-JP" sz="2800" dirty="0" smtClean="0">
                <a:solidFill>
                  <a:srgbClr val="4D4D4D"/>
                </a:solidFill>
              </a:rPr>
              <a:t>(-</a:t>
            </a:r>
            <a:r>
              <a:rPr lang="en-US" altLang="ja-JP" sz="2800" dirty="0" err="1" smtClean="0">
                <a:solidFill>
                  <a:srgbClr val="4D4D4D"/>
                </a:solidFill>
              </a:rPr>
              <a:t>var</a:t>
            </a:r>
            <a:r>
              <a:rPr lang="en-US" altLang="ja-JP" sz="2800" dirty="0" smtClean="0">
                <a:solidFill>
                  <a:srgbClr val="4D4D4D"/>
                </a:solidFill>
              </a:rPr>
              <a:t>)</a:t>
            </a:r>
            <a:r>
              <a:rPr lang="ja-JP" altLang="en-US" sz="2800" dirty="0" smtClean="0">
                <a:solidFill>
                  <a:srgbClr val="4D4D4D"/>
                </a:solidFill>
              </a:rPr>
              <a:t> で指定</a:t>
            </a:r>
            <a:endParaRPr lang="en-US" altLang="ja-JP" sz="2800" dirty="0" smtClean="0">
              <a:solidFill>
                <a:srgbClr val="4D4D4D"/>
              </a:solidFill>
            </a:endParaRPr>
          </a:p>
          <a:p>
            <a:r>
              <a:rPr lang="ja-JP" altLang="en-US" sz="2800" dirty="0" smtClean="0">
                <a:solidFill>
                  <a:srgbClr val="4D4D4D"/>
                </a:solidFill>
              </a:rPr>
              <a:t>    ・環境変数で指定</a:t>
            </a:r>
            <a:endParaRPr lang="en-US" altLang="ja-JP" sz="2800" dirty="0" smtClean="0">
              <a:solidFill>
                <a:srgbClr val="4D4D4D"/>
              </a:solidFill>
            </a:endParaRPr>
          </a:p>
          <a:p>
            <a:r>
              <a:rPr lang="ja-JP" altLang="en-US" sz="2800" dirty="0" smtClean="0">
                <a:solidFill>
                  <a:srgbClr val="4D4D4D"/>
                </a:solidFill>
              </a:rPr>
              <a:t>    ・</a:t>
            </a:r>
            <a:r>
              <a:rPr lang="en-US" altLang="ja-JP" sz="2800" dirty="0" err="1" smtClean="0">
                <a:solidFill>
                  <a:srgbClr val="4D4D4D"/>
                </a:solidFill>
              </a:rPr>
              <a:t>terraform.tfvars</a:t>
            </a:r>
            <a:r>
              <a:rPr lang="ja-JP" altLang="en-US" sz="2800" dirty="0" smtClean="0">
                <a:solidFill>
                  <a:srgbClr val="4D4D4D"/>
                </a:solidFill>
              </a:rPr>
              <a:t>ファイルで指定</a:t>
            </a:r>
            <a:endParaRPr lang="en-US" altLang="ja-JP" sz="2800" dirty="0" smtClean="0">
              <a:solidFill>
                <a:srgbClr val="4D4D4D"/>
              </a:solidFill>
            </a:endParaRPr>
          </a:p>
        </p:txBody>
      </p:sp>
      <p:sp>
        <p:nvSpPr>
          <p:cNvPr id="7" name="テキスト ボックス 6"/>
          <p:cNvSpPr txBox="1"/>
          <p:nvPr/>
        </p:nvSpPr>
        <p:spPr>
          <a:xfrm>
            <a:off x="821813" y="1826240"/>
            <a:ext cx="8028384" cy="523220"/>
          </a:xfrm>
          <a:prstGeom prst="rect">
            <a:avLst/>
          </a:prstGeom>
          <a:noFill/>
        </p:spPr>
        <p:txBody>
          <a:bodyPr wrap="square" rtlCol="0">
            <a:spAutoFit/>
          </a:bodyPr>
          <a:lstStyle/>
          <a:p>
            <a:r>
              <a:rPr lang="en-US" altLang="ja-JP" sz="2800" dirty="0">
                <a:solidFill>
                  <a:srgbClr val="4D4D4D"/>
                </a:solidFill>
                <a:hlinkClick r:id="rId3"/>
              </a:rPr>
              <a:t>https://www.terraform.io/docs/providers/aws</a:t>
            </a:r>
            <a:r>
              <a:rPr lang="en-US" altLang="ja-JP" sz="2800" dirty="0" smtClean="0">
                <a:solidFill>
                  <a:srgbClr val="4D4D4D"/>
                </a:solidFill>
                <a:hlinkClick r:id="rId3"/>
              </a:rPr>
              <a:t>/</a:t>
            </a:r>
            <a:endParaRPr lang="en-US" altLang="ja-JP" sz="2800" dirty="0" smtClean="0">
              <a:solidFill>
                <a:srgbClr val="4D4D4D"/>
              </a:solidFill>
            </a:endParaRPr>
          </a:p>
        </p:txBody>
      </p:sp>
    </p:spTree>
    <p:extLst>
      <p:ext uri="{BB962C8B-B14F-4D97-AF65-F5344CB8AC3E}">
        <p14:creationId xmlns:p14="http://schemas.microsoft.com/office/powerpoint/2010/main" val="3642104659"/>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terraform.tfvars</a:t>
            </a:r>
            <a:r>
              <a:rPr lang="ja-JP" altLang="en-US" dirty="0" smtClean="0"/>
              <a:t>ファイル</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33</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lang="en-US" altLang="ja-JP" sz="2800" b="1" dirty="0">
                <a:solidFill>
                  <a:schemeClr val="accent1"/>
                </a:solidFill>
              </a:rPr>
              <a:t>variable</a:t>
            </a:r>
            <a:r>
              <a:rPr lang="ja-JP" altLang="en-US" sz="2800" b="1" dirty="0">
                <a:solidFill>
                  <a:schemeClr val="accent1"/>
                </a:solidFill>
              </a:rPr>
              <a:t>の値をファイルで指定</a:t>
            </a:r>
            <a:endParaRPr lang="en-US" altLang="ja-JP" sz="2800" b="1" dirty="0">
              <a:solidFill>
                <a:schemeClr val="accent1"/>
              </a:solidFill>
            </a:endParaRPr>
          </a:p>
        </p:txBody>
      </p:sp>
      <p:sp>
        <p:nvSpPr>
          <p:cNvPr id="16" name="テキスト ボックス 15"/>
          <p:cNvSpPr txBox="1"/>
          <p:nvPr/>
        </p:nvSpPr>
        <p:spPr>
          <a:xfrm>
            <a:off x="821813" y="2646212"/>
            <a:ext cx="8028384" cy="707886"/>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err="1">
                <a:solidFill>
                  <a:srgbClr val="4D4D4D"/>
                </a:solidFill>
                <a:latin typeface="ＭＳ ゴシック" panose="020B0609070205080204" pitchFamily="49" charset="-128"/>
                <a:ea typeface="ＭＳ ゴシック" panose="020B0609070205080204" pitchFamily="49" charset="-128"/>
              </a:rPr>
              <a:t>aws_access_key</a:t>
            </a:r>
            <a:r>
              <a:rPr lang="en-US" altLang="ja-JP" sz="2000" dirty="0" smtClean="0">
                <a:solidFill>
                  <a:srgbClr val="4D4D4D"/>
                </a:solidFill>
                <a:latin typeface="ＭＳ ゴシック" panose="020B0609070205080204" pitchFamily="49" charset="-128"/>
                <a:ea typeface="ＭＳ ゴシック" panose="020B0609070205080204" pitchFamily="49" charset="-128"/>
              </a:rPr>
              <a:t>="AKIA</a:t>
            </a:r>
            <a:r>
              <a:rPr lang="ja-JP" altLang="en-US" sz="2000" dirty="0" smtClean="0">
                <a:solidFill>
                  <a:srgbClr val="4D4D4D"/>
                </a:solidFill>
                <a:latin typeface="ＭＳ ゴシック" panose="020B0609070205080204" pitchFamily="49" charset="-128"/>
                <a:ea typeface="ＭＳ ゴシック" panose="020B0609070205080204" pitchFamily="49" charset="-128"/>
              </a:rPr>
              <a:t>***</a:t>
            </a:r>
            <a:r>
              <a:rPr lang="en-US" altLang="ja-JP" sz="2000" dirty="0" smtClean="0">
                <a:solidFill>
                  <a:srgbClr val="4D4D4D"/>
                </a:solidFill>
                <a:latin typeface="ＭＳ ゴシック" panose="020B0609070205080204" pitchFamily="49" charset="-128"/>
                <a:ea typeface="ＭＳ ゴシック" panose="020B0609070205080204" pitchFamily="49" charset="-128"/>
              </a:rPr>
              <a:t>*****"</a:t>
            </a:r>
            <a:endParaRPr lang="en-US" altLang="ja-JP" sz="2000" dirty="0">
              <a:solidFill>
                <a:srgbClr val="4D4D4D"/>
              </a:solidFill>
              <a:latin typeface="ＭＳ ゴシック" panose="020B0609070205080204" pitchFamily="49" charset="-128"/>
              <a:ea typeface="ＭＳ ゴシック" panose="020B0609070205080204" pitchFamily="49" charset="-128"/>
            </a:endParaRPr>
          </a:p>
          <a:p>
            <a:r>
              <a:rPr lang="en-US" altLang="ja-JP" sz="2000" dirty="0" err="1">
                <a:solidFill>
                  <a:srgbClr val="4D4D4D"/>
                </a:solidFill>
                <a:latin typeface="ＭＳ ゴシック" panose="020B0609070205080204" pitchFamily="49" charset="-128"/>
                <a:ea typeface="ＭＳ ゴシック" panose="020B0609070205080204" pitchFamily="49" charset="-128"/>
              </a:rPr>
              <a:t>aws_secret_key</a:t>
            </a:r>
            <a:r>
              <a:rPr lang="en-US" altLang="ja-JP" sz="2000" dirty="0" smtClean="0">
                <a:solidFill>
                  <a:srgbClr val="4D4D4D"/>
                </a:solidFill>
                <a:latin typeface="ＭＳ ゴシック" panose="020B0609070205080204" pitchFamily="49" charset="-128"/>
                <a:ea typeface="ＭＳ ゴシック" panose="020B0609070205080204" pitchFamily="49" charset="-128"/>
              </a:rPr>
              <a:t>="</a:t>
            </a:r>
            <a:r>
              <a:rPr lang="ja-JP" altLang="en-US" sz="2000" dirty="0">
                <a:solidFill>
                  <a:srgbClr val="4D4D4D"/>
                </a:solidFill>
                <a:latin typeface="ＭＳ ゴシック" panose="020B0609070205080204" pitchFamily="49" charset="-128"/>
                <a:ea typeface="ＭＳ ゴシック" panose="020B0609070205080204" pitchFamily="49" charset="-128"/>
              </a:rPr>
              <a:t>***</a:t>
            </a:r>
            <a:r>
              <a:rPr lang="en-US" altLang="ja-JP" sz="2000" dirty="0" smtClean="0">
                <a:solidFill>
                  <a:srgbClr val="4D4D4D"/>
                </a:solidFill>
                <a:latin typeface="ＭＳ ゴシック" panose="020B0609070205080204" pitchFamily="49" charset="-128"/>
                <a:ea typeface="ＭＳ ゴシック" panose="020B0609070205080204" pitchFamily="49" charset="-128"/>
              </a:rPr>
              <a:t>*****"</a:t>
            </a:r>
            <a:endParaRPr lang="en-US" altLang="ja-JP" sz="2000" dirty="0">
              <a:solidFill>
                <a:srgbClr val="4D4D4D"/>
              </a:solidFill>
              <a:latin typeface="ＭＳ ゴシック" panose="020B0609070205080204" pitchFamily="49" charset="-128"/>
              <a:ea typeface="ＭＳ ゴシック" panose="020B0609070205080204" pitchFamily="49" charset="-128"/>
            </a:endParaRPr>
          </a:p>
        </p:txBody>
      </p:sp>
      <p:sp>
        <p:nvSpPr>
          <p:cNvPr id="7" name="テキスト ボックス 6"/>
          <p:cNvSpPr txBox="1"/>
          <p:nvPr/>
        </p:nvSpPr>
        <p:spPr>
          <a:xfrm>
            <a:off x="821813" y="1826240"/>
            <a:ext cx="8028384" cy="461665"/>
          </a:xfrm>
          <a:prstGeom prst="rect">
            <a:avLst/>
          </a:prstGeom>
          <a:noFill/>
        </p:spPr>
        <p:txBody>
          <a:bodyPr wrap="square" rtlCol="0">
            <a:spAutoFit/>
          </a:bodyPr>
          <a:lstStyle/>
          <a:p>
            <a:r>
              <a:rPr lang="en-US" altLang="ja-JP" sz="2400" dirty="0">
                <a:solidFill>
                  <a:srgbClr val="4D4D4D"/>
                </a:solidFill>
                <a:hlinkClick r:id="rId3"/>
              </a:rPr>
              <a:t>https://</a:t>
            </a:r>
            <a:r>
              <a:rPr lang="en-US" altLang="ja-JP" sz="2400" dirty="0" smtClean="0">
                <a:solidFill>
                  <a:srgbClr val="4D4D4D"/>
                </a:solidFill>
                <a:hlinkClick r:id="rId3"/>
              </a:rPr>
              <a:t>www.terraform.io/docs/commands/plan.html</a:t>
            </a:r>
            <a:endParaRPr lang="en-US" altLang="ja-JP" sz="2400" dirty="0" smtClean="0">
              <a:solidFill>
                <a:srgbClr val="4D4D4D"/>
              </a:solidFill>
            </a:endParaRPr>
          </a:p>
        </p:txBody>
      </p:sp>
      <p:sp>
        <p:nvSpPr>
          <p:cNvPr id="8" name="テキスト ボックス 7"/>
          <p:cNvSpPr txBox="1"/>
          <p:nvPr/>
        </p:nvSpPr>
        <p:spPr>
          <a:xfrm>
            <a:off x="683568" y="3933056"/>
            <a:ext cx="8280920" cy="1384995"/>
          </a:xfrm>
          <a:prstGeom prst="rect">
            <a:avLst/>
          </a:prstGeom>
          <a:noFill/>
        </p:spPr>
        <p:txBody>
          <a:bodyPr wrap="square" rtlCol="0">
            <a:spAutoFit/>
          </a:bodyPr>
          <a:lstStyle/>
          <a:p>
            <a:r>
              <a:rPr lang="ja-JP" altLang="en-US" sz="2800" dirty="0" smtClean="0">
                <a:solidFill>
                  <a:srgbClr val="4D4D4D"/>
                </a:solidFill>
              </a:rPr>
              <a:t>・</a:t>
            </a:r>
            <a:r>
              <a:rPr lang="en-US" altLang="ja-JP" sz="2800" dirty="0" smtClean="0">
                <a:solidFill>
                  <a:srgbClr val="4D4D4D"/>
                </a:solidFill>
              </a:rPr>
              <a:t>variable</a:t>
            </a:r>
            <a:r>
              <a:rPr lang="ja-JP" altLang="en-US" sz="2800" dirty="0" smtClean="0">
                <a:solidFill>
                  <a:srgbClr val="4D4D4D"/>
                </a:solidFill>
              </a:rPr>
              <a:t>で定義したパラメータを指定</a:t>
            </a:r>
            <a:endParaRPr lang="en-US" altLang="ja-JP" sz="2800" dirty="0" smtClean="0">
              <a:solidFill>
                <a:srgbClr val="4D4D4D"/>
              </a:solidFill>
            </a:endParaRPr>
          </a:p>
          <a:p>
            <a:r>
              <a:rPr lang="ja-JP" altLang="en-US" sz="2800" dirty="0" smtClean="0">
                <a:solidFill>
                  <a:srgbClr val="4D4D4D"/>
                </a:solidFill>
              </a:rPr>
              <a:t>・</a:t>
            </a:r>
            <a:r>
              <a:rPr lang="en-US" altLang="ja-JP" sz="2800" dirty="0" err="1" smtClean="0">
                <a:solidFill>
                  <a:srgbClr val="4D4D4D"/>
                </a:solidFill>
              </a:rPr>
              <a:t>terraform.tfvars</a:t>
            </a:r>
            <a:r>
              <a:rPr lang="ja-JP" altLang="en-US" sz="2800" dirty="0" smtClean="0">
                <a:solidFill>
                  <a:srgbClr val="4D4D4D"/>
                </a:solidFill>
              </a:rPr>
              <a:t>は自動的に読み込まれる</a:t>
            </a:r>
            <a:endParaRPr lang="en-US" altLang="ja-JP" sz="2800" dirty="0" smtClean="0">
              <a:solidFill>
                <a:srgbClr val="4D4D4D"/>
              </a:solidFill>
            </a:endParaRPr>
          </a:p>
          <a:p>
            <a:r>
              <a:rPr lang="ja-JP" altLang="en-US" sz="2800" b="1" dirty="0" smtClean="0">
                <a:solidFill>
                  <a:srgbClr val="0084B4"/>
                </a:solidFill>
              </a:rPr>
              <a:t>・</a:t>
            </a:r>
            <a:r>
              <a:rPr lang="en-US" altLang="ja-JP" sz="2800" b="1" dirty="0" smtClean="0">
                <a:solidFill>
                  <a:srgbClr val="0084B4"/>
                </a:solidFill>
              </a:rPr>
              <a:t>VCS</a:t>
            </a:r>
            <a:r>
              <a:rPr lang="ja-JP" altLang="en-US" sz="2800" b="1" dirty="0" smtClean="0">
                <a:solidFill>
                  <a:srgbClr val="0084B4"/>
                </a:solidFill>
              </a:rPr>
              <a:t>に入れる場合は</a:t>
            </a:r>
            <a:r>
              <a:rPr lang="en-US" altLang="ja-JP" sz="2800" b="1" dirty="0" smtClean="0">
                <a:solidFill>
                  <a:srgbClr val="0084B4"/>
                </a:solidFill>
              </a:rPr>
              <a:t>.</a:t>
            </a:r>
            <a:r>
              <a:rPr lang="en-US" altLang="ja-JP" sz="2800" b="1" dirty="0" err="1" smtClean="0">
                <a:solidFill>
                  <a:srgbClr val="0084B4"/>
                </a:solidFill>
              </a:rPr>
              <a:t>gitignore</a:t>
            </a:r>
            <a:r>
              <a:rPr lang="en-US" altLang="ja-JP" sz="2800" b="1" dirty="0">
                <a:solidFill>
                  <a:srgbClr val="0084B4"/>
                </a:solidFill>
              </a:rPr>
              <a:t> </a:t>
            </a:r>
            <a:r>
              <a:rPr lang="en-US" altLang="ja-JP" sz="2800" b="1" dirty="0" smtClean="0">
                <a:solidFill>
                  <a:srgbClr val="0084B4"/>
                </a:solidFill>
              </a:rPr>
              <a:t>/ </a:t>
            </a:r>
            <a:r>
              <a:rPr lang="en-US" altLang="ja-JP" sz="2800" b="1" dirty="0" err="1" smtClean="0">
                <a:solidFill>
                  <a:srgbClr val="0084B4"/>
                </a:solidFill>
              </a:rPr>
              <a:t>svn:ignore</a:t>
            </a:r>
            <a:r>
              <a:rPr lang="ja-JP" altLang="en-US" sz="2800" b="1" dirty="0" smtClean="0">
                <a:solidFill>
                  <a:srgbClr val="0084B4"/>
                </a:solidFill>
              </a:rPr>
              <a:t>推奨</a:t>
            </a:r>
            <a:endParaRPr lang="en-US" altLang="ja-JP" sz="2800" b="1" dirty="0" smtClean="0">
              <a:solidFill>
                <a:srgbClr val="0084B4"/>
              </a:solidFill>
            </a:endParaRPr>
          </a:p>
        </p:txBody>
      </p:sp>
      <p:sp>
        <p:nvSpPr>
          <p:cNvPr id="9" name="テキスト ボックス 8"/>
          <p:cNvSpPr txBox="1"/>
          <p:nvPr/>
        </p:nvSpPr>
        <p:spPr>
          <a:xfrm>
            <a:off x="821813" y="5696954"/>
            <a:ext cx="8028384" cy="400110"/>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smtClean="0">
                <a:solidFill>
                  <a:srgbClr val="4D4D4D"/>
                </a:solidFill>
                <a:latin typeface="ＭＳ ゴシック" panose="020B0609070205080204" pitchFamily="49" charset="-128"/>
                <a:ea typeface="ＭＳ ゴシック" panose="020B0609070205080204" pitchFamily="49" charset="-128"/>
              </a:rPr>
              <a:t>terraform plan</a:t>
            </a:r>
          </a:p>
        </p:txBody>
      </p:sp>
    </p:spTree>
    <p:extLst>
      <p:ext uri="{BB962C8B-B14F-4D97-AF65-F5344CB8AC3E}">
        <p14:creationId xmlns:p14="http://schemas.microsoft.com/office/powerpoint/2010/main" val="236081824"/>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次はこれ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34</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sp>
        <p:nvSpPr>
          <p:cNvPr id="25" name="正方形/長方形 24"/>
          <p:cNvSpPr/>
          <p:nvPr/>
        </p:nvSpPr>
        <p:spPr>
          <a:xfrm>
            <a:off x="1151693" y="1675083"/>
            <a:ext cx="3564323" cy="738327"/>
          </a:xfrm>
          <a:prstGeom prst="rect">
            <a:avLst/>
          </a:prstGeom>
          <a:solidFill>
            <a:schemeClr val="accent3">
              <a:lumMod val="60000"/>
              <a:lumOff val="40000"/>
              <a:alpha val="40000"/>
            </a:schemeClr>
          </a:solidFill>
          <a:ln w="31750" cap="sq">
            <a:solidFill>
              <a:srgbClr val="FFC000"/>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graphicFrame>
        <p:nvGraphicFramePr>
          <p:cNvPr id="27" name="表 26"/>
          <p:cNvGraphicFramePr>
            <a:graphicFrameLocks noGrp="1"/>
          </p:cNvGraphicFramePr>
          <p:nvPr>
            <p:extLst>
              <p:ext uri="{D42A27DB-BD31-4B8C-83A1-F6EECF244321}">
                <p14:modId xmlns:p14="http://schemas.microsoft.com/office/powerpoint/2010/main" val="919396150"/>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28" name="曲線コネクタ 27"/>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2799879"/>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VPC</a:t>
            </a:r>
            <a:r>
              <a:rPr kumimoji="1" lang="ja-JP" altLang="en-US" dirty="0" smtClean="0"/>
              <a:t>で他の人と環境を分ける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35</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err="1" smtClean="0">
                <a:solidFill>
                  <a:schemeClr val="accent1"/>
                </a:solidFill>
              </a:rPr>
              <a:t>aws_vpc</a:t>
            </a:r>
            <a:r>
              <a:rPr kumimoji="1" lang="en-US" altLang="ja-JP" sz="2800" b="1" dirty="0" smtClean="0">
                <a:solidFill>
                  <a:schemeClr val="accent1"/>
                </a:solidFill>
              </a:rPr>
              <a:t> </a:t>
            </a:r>
            <a:r>
              <a:rPr kumimoji="1" lang="ja-JP" altLang="en-US" sz="2800" b="1" dirty="0" smtClean="0">
                <a:solidFill>
                  <a:schemeClr val="accent1"/>
                </a:solidFill>
              </a:rPr>
              <a:t>リソース</a:t>
            </a:r>
            <a:endParaRPr kumimoji="1" lang="en-US" altLang="ja-JP" sz="2800" b="1" dirty="0" smtClean="0">
              <a:solidFill>
                <a:schemeClr val="accent1"/>
              </a:solidFill>
            </a:endParaRPr>
          </a:p>
        </p:txBody>
      </p:sp>
      <p:sp>
        <p:nvSpPr>
          <p:cNvPr id="16" name="テキスト ボックス 15"/>
          <p:cNvSpPr txBox="1"/>
          <p:nvPr/>
        </p:nvSpPr>
        <p:spPr>
          <a:xfrm>
            <a:off x="821813" y="2646212"/>
            <a:ext cx="8028384" cy="1015663"/>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resource "</a:t>
            </a:r>
            <a:r>
              <a:rPr lang="en-US" altLang="ja-JP" sz="2000" dirty="0" err="1">
                <a:solidFill>
                  <a:srgbClr val="4D4D4D"/>
                </a:solidFill>
                <a:latin typeface="ＭＳ ゴシック" panose="020B0609070205080204" pitchFamily="49" charset="-128"/>
                <a:ea typeface="ＭＳ ゴシック" panose="020B0609070205080204" pitchFamily="49" charset="-128"/>
              </a:rPr>
              <a:t>aws_vpc</a:t>
            </a:r>
            <a:r>
              <a:rPr lang="en-US" altLang="ja-JP" sz="2000" dirty="0">
                <a:solidFill>
                  <a:srgbClr val="4D4D4D"/>
                </a:solidFill>
                <a:latin typeface="ＭＳ ゴシック" panose="020B0609070205080204" pitchFamily="49" charset="-128"/>
                <a:ea typeface="ＭＳ ゴシック" panose="020B0609070205080204" pitchFamily="49" charset="-128"/>
              </a:rPr>
              <a:t>" "main" {</a:t>
            </a:r>
          </a:p>
          <a:p>
            <a:r>
              <a:rPr lang="en-US" altLang="ja-JP" sz="2000" dirty="0" smtClean="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cidr_block</a:t>
            </a:r>
            <a:r>
              <a:rPr lang="en-US" altLang="ja-JP" sz="2000" dirty="0">
                <a:solidFill>
                  <a:srgbClr val="4D4D4D"/>
                </a:solidFill>
                <a:latin typeface="ＭＳ ゴシック" panose="020B0609070205080204" pitchFamily="49" charset="-128"/>
                <a:ea typeface="ＭＳ ゴシック" panose="020B0609070205080204" pitchFamily="49" charset="-128"/>
              </a:rPr>
              <a:t> = "10.0.0.0/16"</a:t>
            </a:r>
          </a:p>
          <a:p>
            <a:r>
              <a:rPr lang="en-US" altLang="ja-JP" sz="2000" dirty="0">
                <a:solidFill>
                  <a:srgbClr val="4D4D4D"/>
                </a:solidFill>
                <a:latin typeface="ＭＳ ゴシック" panose="020B0609070205080204" pitchFamily="49" charset="-128"/>
                <a:ea typeface="ＭＳ ゴシック" panose="020B0609070205080204" pitchFamily="49" charset="-128"/>
              </a:rPr>
              <a:t>}</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683568" y="3933056"/>
            <a:ext cx="8028384" cy="1384995"/>
          </a:xfrm>
          <a:prstGeom prst="rect">
            <a:avLst/>
          </a:prstGeom>
          <a:noFill/>
        </p:spPr>
        <p:txBody>
          <a:bodyPr wrap="square" rtlCol="0">
            <a:spAutoFit/>
          </a:bodyPr>
          <a:lstStyle/>
          <a:p>
            <a:r>
              <a:rPr lang="ja-JP" altLang="en-US" sz="2800" dirty="0" smtClean="0">
                <a:solidFill>
                  <a:srgbClr val="4D4D4D"/>
                </a:solidFill>
              </a:rPr>
              <a:t>・</a:t>
            </a:r>
            <a:r>
              <a:rPr lang="en-US" altLang="ja-JP" sz="2800" dirty="0" smtClean="0">
                <a:solidFill>
                  <a:srgbClr val="4D4D4D"/>
                </a:solidFill>
              </a:rPr>
              <a:t>resource</a:t>
            </a:r>
            <a:r>
              <a:rPr lang="ja-JP" altLang="en-US" sz="2800" dirty="0" smtClean="0">
                <a:solidFill>
                  <a:srgbClr val="4D4D4D"/>
                </a:solidFill>
              </a:rPr>
              <a:t>は実際に作成される「何か」</a:t>
            </a:r>
            <a:endParaRPr lang="en-US" altLang="ja-JP" sz="2800" dirty="0" smtClean="0">
              <a:solidFill>
                <a:srgbClr val="4D4D4D"/>
              </a:solidFill>
            </a:endParaRPr>
          </a:p>
          <a:p>
            <a:r>
              <a:rPr lang="ja-JP" altLang="en-US" sz="2800" dirty="0" smtClean="0">
                <a:solidFill>
                  <a:srgbClr val="4D4D4D"/>
                </a:solidFill>
              </a:rPr>
              <a:t>    ・</a:t>
            </a:r>
            <a:r>
              <a:rPr lang="en-US" altLang="ja-JP" sz="2800" dirty="0" smtClean="0">
                <a:solidFill>
                  <a:srgbClr val="4D4D4D"/>
                </a:solidFill>
              </a:rPr>
              <a:t>AWS</a:t>
            </a:r>
            <a:r>
              <a:rPr lang="ja-JP" altLang="en-US" sz="2800" dirty="0" smtClean="0">
                <a:solidFill>
                  <a:srgbClr val="4D4D4D"/>
                </a:solidFill>
              </a:rPr>
              <a:t>上のサーバ</a:t>
            </a:r>
            <a:endParaRPr lang="en-US" altLang="ja-JP" sz="2800" dirty="0" smtClean="0">
              <a:solidFill>
                <a:srgbClr val="4D4D4D"/>
              </a:solidFill>
            </a:endParaRPr>
          </a:p>
          <a:p>
            <a:r>
              <a:rPr lang="ja-JP" altLang="en-US" sz="2800" dirty="0">
                <a:solidFill>
                  <a:srgbClr val="4D4D4D"/>
                </a:solidFill>
              </a:rPr>
              <a:t> </a:t>
            </a:r>
            <a:r>
              <a:rPr lang="ja-JP" altLang="en-US" sz="2800" dirty="0" smtClean="0">
                <a:solidFill>
                  <a:srgbClr val="4D4D4D"/>
                </a:solidFill>
              </a:rPr>
              <a:t>   ・</a:t>
            </a:r>
            <a:r>
              <a:rPr lang="en-US" altLang="ja-JP" sz="2800" dirty="0" err="1" smtClean="0">
                <a:solidFill>
                  <a:srgbClr val="4D4D4D"/>
                </a:solidFill>
              </a:rPr>
              <a:t>StatusCake</a:t>
            </a:r>
            <a:r>
              <a:rPr lang="ja-JP" altLang="en-US" sz="2800" dirty="0" smtClean="0">
                <a:solidFill>
                  <a:srgbClr val="4D4D4D"/>
                </a:solidFill>
              </a:rPr>
              <a:t>上の監視設定</a:t>
            </a:r>
            <a:endParaRPr lang="en-US" altLang="ja-JP" sz="2800" dirty="0" smtClean="0">
              <a:solidFill>
                <a:srgbClr val="4D4D4D"/>
              </a:solidFill>
            </a:endParaRPr>
          </a:p>
        </p:txBody>
      </p:sp>
      <p:sp>
        <p:nvSpPr>
          <p:cNvPr id="7" name="テキスト ボックス 6"/>
          <p:cNvSpPr txBox="1"/>
          <p:nvPr/>
        </p:nvSpPr>
        <p:spPr>
          <a:xfrm>
            <a:off x="821813" y="1826240"/>
            <a:ext cx="8028384" cy="461665"/>
          </a:xfrm>
          <a:prstGeom prst="rect">
            <a:avLst/>
          </a:prstGeom>
          <a:noFill/>
        </p:spPr>
        <p:txBody>
          <a:bodyPr wrap="square" rtlCol="0">
            <a:spAutoFit/>
          </a:bodyPr>
          <a:lstStyle/>
          <a:p>
            <a:r>
              <a:rPr lang="en-US" altLang="ja-JP" sz="2400" dirty="0">
                <a:solidFill>
                  <a:srgbClr val="4D4D4D"/>
                </a:solidFill>
                <a:hlinkClick r:id="rId3"/>
              </a:rPr>
              <a:t>https://</a:t>
            </a:r>
            <a:r>
              <a:rPr lang="en-US" altLang="ja-JP" sz="2400" dirty="0" smtClean="0">
                <a:solidFill>
                  <a:srgbClr val="4D4D4D"/>
                </a:solidFill>
                <a:hlinkClick r:id="rId3"/>
              </a:rPr>
              <a:t>www.terraform.io/docs/providers/aws/r/vpc.html</a:t>
            </a:r>
            <a:endParaRPr lang="en-US" altLang="ja-JP" sz="2400" dirty="0" smtClean="0">
              <a:solidFill>
                <a:srgbClr val="4D4D4D"/>
              </a:solidFill>
            </a:endParaRPr>
          </a:p>
        </p:txBody>
      </p:sp>
    </p:spTree>
    <p:extLst>
      <p:ext uri="{BB962C8B-B14F-4D97-AF65-F5344CB8AC3E}">
        <p14:creationId xmlns:p14="http://schemas.microsoft.com/office/powerpoint/2010/main" val="3332244673"/>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実行</a:t>
            </a:r>
            <a:r>
              <a:rPr lang="ja-JP" altLang="en-US" dirty="0" smtClean="0"/>
              <a:t>してみる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36</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smtClean="0">
                <a:solidFill>
                  <a:schemeClr val="accent1"/>
                </a:solidFill>
              </a:rPr>
              <a:t>terraform plan</a:t>
            </a:r>
          </a:p>
        </p:txBody>
      </p:sp>
      <p:sp>
        <p:nvSpPr>
          <p:cNvPr id="16" name="テキスト ボックス 15"/>
          <p:cNvSpPr txBox="1"/>
          <p:nvPr/>
        </p:nvSpPr>
        <p:spPr>
          <a:xfrm>
            <a:off x="821813" y="2646212"/>
            <a:ext cx="8028384" cy="400110"/>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smtClean="0">
                <a:solidFill>
                  <a:srgbClr val="4D4D4D"/>
                </a:solidFill>
                <a:latin typeface="ＭＳ ゴシック" panose="020B0609070205080204" pitchFamily="49" charset="-128"/>
                <a:ea typeface="ＭＳ ゴシック" panose="020B0609070205080204" pitchFamily="49" charset="-128"/>
              </a:rPr>
              <a:t>terraform plan</a:t>
            </a:r>
          </a:p>
        </p:txBody>
      </p:sp>
      <p:sp>
        <p:nvSpPr>
          <p:cNvPr id="7" name="テキスト ボックス 6"/>
          <p:cNvSpPr txBox="1"/>
          <p:nvPr/>
        </p:nvSpPr>
        <p:spPr>
          <a:xfrm>
            <a:off x="821813" y="1826240"/>
            <a:ext cx="8028384" cy="461665"/>
          </a:xfrm>
          <a:prstGeom prst="rect">
            <a:avLst/>
          </a:prstGeom>
          <a:noFill/>
        </p:spPr>
        <p:txBody>
          <a:bodyPr wrap="square" rtlCol="0">
            <a:spAutoFit/>
          </a:bodyPr>
          <a:lstStyle/>
          <a:p>
            <a:r>
              <a:rPr lang="en-US" altLang="ja-JP" sz="2400" dirty="0">
                <a:solidFill>
                  <a:srgbClr val="4D4D4D"/>
                </a:solidFill>
                <a:hlinkClick r:id="rId3"/>
              </a:rPr>
              <a:t>https://</a:t>
            </a:r>
            <a:r>
              <a:rPr lang="en-US" altLang="ja-JP" sz="2400" dirty="0" smtClean="0">
                <a:solidFill>
                  <a:srgbClr val="4D4D4D"/>
                </a:solidFill>
                <a:hlinkClick r:id="rId3"/>
              </a:rPr>
              <a:t>www.terraform.io/docs/commands/plan.html</a:t>
            </a:r>
            <a:endParaRPr lang="en-US" altLang="ja-JP" sz="2400" dirty="0" smtClean="0">
              <a:solidFill>
                <a:srgbClr val="4D4D4D"/>
              </a:solidFill>
            </a:endParaRPr>
          </a:p>
        </p:txBody>
      </p:sp>
    </p:spTree>
    <p:extLst>
      <p:ext uri="{BB962C8B-B14F-4D97-AF65-F5344CB8AC3E}">
        <p14:creationId xmlns:p14="http://schemas.microsoft.com/office/powerpoint/2010/main" val="1348546763"/>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実行してみる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37</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smtClean="0">
                <a:solidFill>
                  <a:schemeClr val="accent1"/>
                </a:solidFill>
              </a:rPr>
              <a:t>terraform apply</a:t>
            </a:r>
          </a:p>
        </p:txBody>
      </p:sp>
      <p:sp>
        <p:nvSpPr>
          <p:cNvPr id="16" name="テキスト ボックス 15"/>
          <p:cNvSpPr txBox="1"/>
          <p:nvPr/>
        </p:nvSpPr>
        <p:spPr>
          <a:xfrm>
            <a:off x="821813" y="2646212"/>
            <a:ext cx="8028384" cy="400110"/>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smtClean="0">
                <a:solidFill>
                  <a:srgbClr val="4D4D4D"/>
                </a:solidFill>
                <a:latin typeface="ＭＳ ゴシック" panose="020B0609070205080204" pitchFamily="49" charset="-128"/>
                <a:ea typeface="ＭＳ ゴシック" panose="020B0609070205080204" pitchFamily="49" charset="-128"/>
              </a:rPr>
              <a:t>terraform apply</a:t>
            </a:r>
          </a:p>
        </p:txBody>
      </p:sp>
      <p:sp>
        <p:nvSpPr>
          <p:cNvPr id="7" name="テキスト ボックス 6"/>
          <p:cNvSpPr txBox="1"/>
          <p:nvPr/>
        </p:nvSpPr>
        <p:spPr>
          <a:xfrm>
            <a:off x="821813" y="1826240"/>
            <a:ext cx="8028384" cy="461665"/>
          </a:xfrm>
          <a:prstGeom prst="rect">
            <a:avLst/>
          </a:prstGeom>
          <a:noFill/>
        </p:spPr>
        <p:txBody>
          <a:bodyPr wrap="square" rtlCol="0">
            <a:spAutoFit/>
          </a:bodyPr>
          <a:lstStyle/>
          <a:p>
            <a:r>
              <a:rPr lang="en-US" altLang="ja-JP" sz="2400" dirty="0">
                <a:solidFill>
                  <a:srgbClr val="4D4D4D"/>
                </a:solidFill>
                <a:hlinkClick r:id="rId3"/>
              </a:rPr>
              <a:t>https://</a:t>
            </a:r>
            <a:r>
              <a:rPr lang="en-US" altLang="ja-JP" sz="2400" dirty="0" smtClean="0">
                <a:solidFill>
                  <a:srgbClr val="4D4D4D"/>
                </a:solidFill>
                <a:hlinkClick r:id="rId3"/>
              </a:rPr>
              <a:t>www.terraform.io/docs/commands/apply.html</a:t>
            </a:r>
            <a:endParaRPr lang="en-US" altLang="ja-JP" sz="2400" dirty="0" smtClean="0">
              <a:solidFill>
                <a:srgbClr val="4D4D4D"/>
              </a:solidFill>
            </a:endParaRPr>
          </a:p>
        </p:txBody>
      </p:sp>
      <p:sp>
        <p:nvSpPr>
          <p:cNvPr id="8" name="テキスト ボックス 7"/>
          <p:cNvSpPr txBox="1"/>
          <p:nvPr/>
        </p:nvSpPr>
        <p:spPr>
          <a:xfrm>
            <a:off x="683568" y="3933056"/>
            <a:ext cx="8280920" cy="523220"/>
          </a:xfrm>
          <a:prstGeom prst="rect">
            <a:avLst/>
          </a:prstGeom>
          <a:noFill/>
        </p:spPr>
        <p:txBody>
          <a:bodyPr wrap="square" rtlCol="0">
            <a:spAutoFit/>
          </a:bodyPr>
          <a:lstStyle/>
          <a:p>
            <a:r>
              <a:rPr lang="ja-JP" altLang="en-US" sz="2800" dirty="0" smtClean="0">
                <a:solidFill>
                  <a:srgbClr val="4D4D4D"/>
                </a:solidFill>
              </a:rPr>
              <a:t>・</a:t>
            </a:r>
            <a:r>
              <a:rPr lang="en-US" altLang="ja-JP" sz="2800" dirty="0" smtClean="0">
                <a:solidFill>
                  <a:srgbClr val="4D4D4D"/>
                </a:solidFill>
              </a:rPr>
              <a:t>AWS</a:t>
            </a:r>
            <a:r>
              <a:rPr lang="ja-JP" altLang="en-US" sz="2800" dirty="0" smtClean="0">
                <a:solidFill>
                  <a:srgbClr val="4D4D4D"/>
                </a:solidFill>
              </a:rPr>
              <a:t>上に</a:t>
            </a:r>
            <a:r>
              <a:rPr lang="en-US" altLang="ja-JP" sz="2800" dirty="0" smtClean="0">
                <a:solidFill>
                  <a:srgbClr val="4D4D4D"/>
                </a:solidFill>
              </a:rPr>
              <a:t>VPC</a:t>
            </a:r>
            <a:r>
              <a:rPr lang="ja-JP" altLang="en-US" sz="2800" dirty="0" smtClean="0">
                <a:solidFill>
                  <a:srgbClr val="4D4D4D"/>
                </a:solidFill>
              </a:rPr>
              <a:t>が作られる</a:t>
            </a:r>
            <a:endParaRPr lang="en-US" altLang="ja-JP" sz="2800" dirty="0" smtClean="0">
              <a:solidFill>
                <a:srgbClr val="4D4D4D"/>
              </a:solidFill>
            </a:endParaRPr>
          </a:p>
        </p:txBody>
      </p:sp>
      <p:sp>
        <p:nvSpPr>
          <p:cNvPr id="9" name="テキスト ボックス 8"/>
          <p:cNvSpPr txBox="1"/>
          <p:nvPr/>
        </p:nvSpPr>
        <p:spPr>
          <a:xfrm>
            <a:off x="821813" y="3415553"/>
            <a:ext cx="8028384" cy="400110"/>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Apply complete! Resources: 1 added, 0 changed, 0 destroyed.</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465457790"/>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次はこれ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38</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919396150"/>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28" name="曲線コネクタ 27"/>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1572620" y="2747901"/>
            <a:ext cx="6311747" cy="609092"/>
          </a:xfrm>
          <a:prstGeom prst="rect">
            <a:avLst/>
          </a:prstGeom>
          <a:solidFill>
            <a:schemeClr val="accent3">
              <a:lumMod val="60000"/>
              <a:lumOff val="40000"/>
              <a:alpha val="40000"/>
            </a:schemeClr>
          </a:solidFill>
          <a:ln w="31750" cap="sq">
            <a:solidFill>
              <a:srgbClr val="FFC000"/>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Tree>
    <p:extLst>
      <p:ext uri="{BB962C8B-B14F-4D97-AF65-F5344CB8AC3E}">
        <p14:creationId xmlns:p14="http://schemas.microsoft.com/office/powerpoint/2010/main" val="84996485"/>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Subnet</a:t>
            </a:r>
            <a:r>
              <a:rPr kumimoji="1" lang="ja-JP" altLang="en-US" dirty="0" smtClean="0"/>
              <a:t>を作る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39</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err="1" smtClean="0">
                <a:solidFill>
                  <a:schemeClr val="accent1"/>
                </a:solidFill>
              </a:rPr>
              <a:t>aws_subnet</a:t>
            </a:r>
            <a:r>
              <a:rPr kumimoji="1" lang="en-US" altLang="ja-JP" sz="2800" b="1" dirty="0" smtClean="0">
                <a:solidFill>
                  <a:schemeClr val="accent1"/>
                </a:solidFill>
              </a:rPr>
              <a:t> </a:t>
            </a:r>
            <a:r>
              <a:rPr kumimoji="1" lang="ja-JP" altLang="en-US" sz="2800" b="1" dirty="0" smtClean="0">
                <a:solidFill>
                  <a:schemeClr val="accent1"/>
                </a:solidFill>
              </a:rPr>
              <a:t>リソース</a:t>
            </a:r>
            <a:endParaRPr kumimoji="1" lang="en-US" altLang="ja-JP" sz="2800" b="1" dirty="0" smtClean="0">
              <a:solidFill>
                <a:schemeClr val="accent1"/>
              </a:solidFill>
            </a:endParaRPr>
          </a:p>
        </p:txBody>
      </p:sp>
      <p:sp>
        <p:nvSpPr>
          <p:cNvPr id="7" name="テキスト ボックス 6"/>
          <p:cNvSpPr txBox="1"/>
          <p:nvPr/>
        </p:nvSpPr>
        <p:spPr>
          <a:xfrm>
            <a:off x="821813" y="1826240"/>
            <a:ext cx="8028384" cy="400110"/>
          </a:xfrm>
          <a:prstGeom prst="rect">
            <a:avLst/>
          </a:prstGeom>
          <a:noFill/>
        </p:spPr>
        <p:txBody>
          <a:bodyPr wrap="square" rtlCol="0">
            <a:spAutoFit/>
          </a:bodyPr>
          <a:lstStyle/>
          <a:p>
            <a:r>
              <a:rPr lang="en-US" altLang="ja-JP" sz="2000" dirty="0">
                <a:solidFill>
                  <a:srgbClr val="4D4D4D"/>
                </a:solidFill>
                <a:hlinkClick r:id="rId3"/>
              </a:rPr>
              <a:t>https://</a:t>
            </a:r>
            <a:r>
              <a:rPr lang="en-US" altLang="ja-JP" sz="2000" dirty="0" smtClean="0">
                <a:solidFill>
                  <a:srgbClr val="4D4D4D"/>
                </a:solidFill>
                <a:hlinkClick r:id="rId3"/>
              </a:rPr>
              <a:t>www.terraform.io/docs/providers/aws/r/subnet.html</a:t>
            </a:r>
            <a:endParaRPr lang="en-US" altLang="ja-JP" sz="2000" dirty="0" smtClean="0">
              <a:solidFill>
                <a:srgbClr val="4D4D4D"/>
              </a:solidFill>
            </a:endParaRPr>
          </a:p>
        </p:txBody>
      </p:sp>
      <p:sp>
        <p:nvSpPr>
          <p:cNvPr id="14" name="テキスト ボックス 13"/>
          <p:cNvSpPr txBox="1"/>
          <p:nvPr/>
        </p:nvSpPr>
        <p:spPr>
          <a:xfrm>
            <a:off x="683568" y="2492896"/>
            <a:ext cx="8028384" cy="1323439"/>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resource "</a:t>
            </a:r>
            <a:r>
              <a:rPr lang="en-US" altLang="ja-JP" sz="2000" dirty="0" err="1">
                <a:solidFill>
                  <a:srgbClr val="4D4D4D"/>
                </a:solidFill>
                <a:latin typeface="ＭＳ ゴシック" panose="020B0609070205080204" pitchFamily="49" charset="-128"/>
                <a:ea typeface="ＭＳ ゴシック" panose="020B0609070205080204" pitchFamily="49" charset="-128"/>
              </a:rPr>
              <a:t>aws_subnet</a:t>
            </a:r>
            <a:r>
              <a:rPr lang="en-US" altLang="ja-JP" sz="2000" dirty="0">
                <a:solidFill>
                  <a:srgbClr val="4D4D4D"/>
                </a:solidFill>
                <a:latin typeface="ＭＳ ゴシック" panose="020B0609070205080204" pitchFamily="49" charset="-128"/>
                <a:ea typeface="ＭＳ ゴシック" panose="020B0609070205080204" pitchFamily="49" charset="-128"/>
              </a:rPr>
              <a:t>" "main" {</a:t>
            </a:r>
          </a:p>
          <a:p>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vpc_id</a:t>
            </a:r>
            <a:r>
              <a:rPr lang="en-US" altLang="ja-JP" sz="2000" dirty="0">
                <a:solidFill>
                  <a:srgbClr val="4D4D4D"/>
                </a:solidFill>
                <a:latin typeface="ＭＳ ゴシック" panose="020B0609070205080204" pitchFamily="49" charset="-128"/>
                <a:ea typeface="ＭＳ ゴシック" panose="020B0609070205080204" pitchFamily="49" charset="-128"/>
              </a:rPr>
              <a:t> = "${aws_vpc.main.id}"</a:t>
            </a:r>
          </a:p>
          <a:p>
            <a:r>
              <a:rPr lang="en-US" altLang="ja-JP" sz="2000" dirty="0" smtClean="0">
                <a:solidFill>
                  <a:srgbClr val="4D4D4D"/>
                </a:solidFill>
                <a:latin typeface="ＭＳ ゴシック" panose="020B0609070205080204" pitchFamily="49" charset="-128"/>
                <a:ea typeface="ＭＳ ゴシック" panose="020B0609070205080204" pitchFamily="49" charset="-128"/>
              </a:rPr>
              <a:t>  </a:t>
            </a:r>
            <a:r>
              <a:rPr lang="en-US" altLang="ja-JP" sz="2000" dirty="0" err="1" smtClean="0">
                <a:solidFill>
                  <a:srgbClr val="4D4D4D"/>
                </a:solidFill>
                <a:latin typeface="ＭＳ ゴシック" panose="020B0609070205080204" pitchFamily="49" charset="-128"/>
                <a:ea typeface="ＭＳ ゴシック" panose="020B0609070205080204" pitchFamily="49" charset="-128"/>
              </a:rPr>
              <a:t>cidr_block</a:t>
            </a:r>
            <a:r>
              <a:rPr lang="en-US" altLang="ja-JP" sz="2000" dirty="0" smtClean="0">
                <a:solidFill>
                  <a:srgbClr val="4D4D4D"/>
                </a:solidFill>
                <a:latin typeface="ＭＳ ゴシック" panose="020B0609070205080204" pitchFamily="49" charset="-128"/>
                <a:ea typeface="ＭＳ ゴシック" panose="020B0609070205080204" pitchFamily="49" charset="-128"/>
              </a:rPr>
              <a:t> </a:t>
            </a:r>
            <a:r>
              <a:rPr lang="en-US" altLang="ja-JP" sz="2000" dirty="0">
                <a:solidFill>
                  <a:srgbClr val="4D4D4D"/>
                </a:solidFill>
                <a:latin typeface="ＭＳ ゴシック" panose="020B0609070205080204" pitchFamily="49" charset="-128"/>
                <a:ea typeface="ＭＳ ゴシック" panose="020B0609070205080204" pitchFamily="49" charset="-128"/>
              </a:rPr>
              <a:t>= "10.0.1.0/24"</a:t>
            </a:r>
          </a:p>
          <a:p>
            <a:r>
              <a:rPr lang="en-US" altLang="ja-JP" sz="2000" dirty="0">
                <a:solidFill>
                  <a:srgbClr val="4D4D4D"/>
                </a:solidFill>
                <a:latin typeface="ＭＳ ゴシック" panose="020B0609070205080204" pitchFamily="49" charset="-128"/>
                <a:ea typeface="ＭＳ ゴシック" panose="020B0609070205080204" pitchFamily="49" charset="-128"/>
              </a:rPr>
              <a:t>}</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716487" y="4149080"/>
            <a:ext cx="8028384" cy="523220"/>
          </a:xfrm>
          <a:prstGeom prst="rect">
            <a:avLst/>
          </a:prstGeom>
          <a:noFill/>
        </p:spPr>
        <p:txBody>
          <a:bodyPr wrap="square" rtlCol="0">
            <a:spAutoFit/>
          </a:bodyPr>
          <a:lstStyle/>
          <a:p>
            <a:r>
              <a:rPr lang="ja-JP" altLang="en-US" sz="2800" dirty="0" smtClean="0">
                <a:solidFill>
                  <a:srgbClr val="4D4D4D"/>
                </a:solidFill>
              </a:rPr>
              <a:t>・</a:t>
            </a:r>
            <a:r>
              <a:rPr lang="en-US" altLang="ja-JP" sz="2800" dirty="0" err="1" smtClean="0">
                <a:solidFill>
                  <a:srgbClr val="4D4D4D"/>
                </a:solidFill>
              </a:rPr>
              <a:t>vpc_id</a:t>
            </a:r>
            <a:r>
              <a:rPr lang="ja-JP" altLang="en-US" sz="2800" dirty="0" smtClean="0">
                <a:solidFill>
                  <a:srgbClr val="4D4D4D"/>
                </a:solidFill>
              </a:rPr>
              <a:t>は他リソースの</a:t>
            </a:r>
            <a:r>
              <a:rPr lang="en-US" altLang="ja-JP" sz="2800" dirty="0" smtClean="0">
                <a:solidFill>
                  <a:srgbClr val="4D4D4D"/>
                </a:solidFill>
              </a:rPr>
              <a:t>Attribute</a:t>
            </a:r>
            <a:r>
              <a:rPr lang="ja-JP" altLang="en-US" sz="2800" dirty="0" smtClean="0">
                <a:solidFill>
                  <a:srgbClr val="4D4D4D"/>
                </a:solidFill>
              </a:rPr>
              <a:t>を動的に参照</a:t>
            </a:r>
            <a:endParaRPr lang="en-US" altLang="ja-JP" sz="2800" dirty="0" smtClean="0">
              <a:solidFill>
                <a:srgbClr val="4D4D4D"/>
              </a:solidFill>
            </a:endParaRPr>
          </a:p>
        </p:txBody>
      </p:sp>
      <p:sp>
        <p:nvSpPr>
          <p:cNvPr id="16" name="テキスト ボックス 15"/>
          <p:cNvSpPr txBox="1"/>
          <p:nvPr/>
        </p:nvSpPr>
        <p:spPr>
          <a:xfrm>
            <a:off x="1259632" y="4692084"/>
            <a:ext cx="6264696" cy="400110"/>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a:t>
            </a:r>
            <a:r>
              <a:rPr lang="ja-JP" altLang="en-US" sz="2000" dirty="0">
                <a:solidFill>
                  <a:srgbClr val="4D4D4D"/>
                </a:solidFill>
                <a:latin typeface="ＭＳ ゴシック" panose="020B0609070205080204" pitchFamily="49" charset="-128"/>
                <a:ea typeface="ＭＳ ゴシック" panose="020B0609070205080204" pitchFamily="49" charset="-128"/>
              </a:rPr>
              <a:t>リソース種別</a:t>
            </a:r>
            <a:r>
              <a:rPr lang="en-US" altLang="ja-JP" sz="2000" dirty="0">
                <a:solidFill>
                  <a:srgbClr val="4D4D4D"/>
                </a:solidFill>
                <a:latin typeface="ＭＳ ゴシック" panose="020B0609070205080204" pitchFamily="49" charset="-128"/>
                <a:ea typeface="ＭＳ ゴシック" panose="020B0609070205080204" pitchFamily="49" charset="-128"/>
              </a:rPr>
              <a:t>.</a:t>
            </a:r>
            <a:r>
              <a:rPr lang="ja-JP" altLang="en-US" sz="2000" dirty="0">
                <a:solidFill>
                  <a:srgbClr val="4D4D4D"/>
                </a:solidFill>
                <a:latin typeface="ＭＳ ゴシック" panose="020B0609070205080204" pitchFamily="49" charset="-128"/>
                <a:ea typeface="ＭＳ ゴシック" panose="020B0609070205080204" pitchFamily="49" charset="-128"/>
              </a:rPr>
              <a:t>リソース名</a:t>
            </a:r>
            <a:r>
              <a:rPr lang="en-US" altLang="ja-JP" sz="2000" dirty="0">
                <a:solidFill>
                  <a:srgbClr val="4D4D4D"/>
                </a:solidFill>
                <a:latin typeface="ＭＳ ゴシック" panose="020B0609070205080204" pitchFamily="49" charset="-128"/>
                <a:ea typeface="ＭＳ ゴシック" panose="020B0609070205080204" pitchFamily="49" charset="-128"/>
              </a:rPr>
              <a:t>.Attribute</a:t>
            </a:r>
            <a:r>
              <a:rPr lang="ja-JP" altLang="en-US" sz="2000" dirty="0">
                <a:solidFill>
                  <a:srgbClr val="4D4D4D"/>
                </a:solidFill>
                <a:latin typeface="ＭＳ ゴシック" panose="020B0609070205080204" pitchFamily="49" charset="-128"/>
                <a:ea typeface="ＭＳ ゴシック" panose="020B0609070205080204" pitchFamily="49" charset="-128"/>
              </a:rPr>
              <a:t>名</a:t>
            </a:r>
            <a:r>
              <a:rPr lang="en-US" altLang="ja-JP" sz="2000" dirty="0">
                <a:solidFill>
                  <a:srgbClr val="4D4D4D"/>
                </a:solidFill>
                <a:latin typeface="ＭＳ ゴシック" panose="020B0609070205080204" pitchFamily="49" charset="-128"/>
                <a:ea typeface="ＭＳ ゴシック" panose="020B0609070205080204" pitchFamily="49" charset="-128"/>
              </a:rPr>
              <a:t>}"</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1240562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今日の流れ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dirty="0" smtClean="0"/>
              <a:t> </a:t>
            </a:r>
            <a:fld id="{8B45D110-FD8E-48BD-8825-CDFBF9D22CA3}" type="slidenum">
              <a:rPr lang="ja-JP" altLang="en-US" smtClean="0"/>
              <a:pPr/>
              <a:t>4</a:t>
            </a:fld>
            <a:endParaRPr lang="ja-JP" altLang="en-US" dirty="0"/>
          </a:p>
        </p:txBody>
      </p:sp>
      <p:sp>
        <p:nvSpPr>
          <p:cNvPr id="5" name="正方形/長方形 4"/>
          <p:cNvSpPr/>
          <p:nvPr/>
        </p:nvSpPr>
        <p:spPr>
          <a:xfrm>
            <a:off x="467544" y="1196752"/>
            <a:ext cx="4608512" cy="720080"/>
          </a:xfrm>
          <a:prstGeom prst="rect">
            <a:avLst/>
          </a:prstGeom>
          <a:solidFill>
            <a:srgbClr val="FFC000"/>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000" dirty="0"/>
              <a:t>コードによるインフラ構築</a:t>
            </a:r>
            <a:endParaRPr lang="en-US" altLang="ja-JP" sz="2000" dirty="0"/>
          </a:p>
          <a:p>
            <a:pPr algn="ctr"/>
            <a:r>
              <a:rPr lang="en-US" altLang="ja-JP" sz="2000" dirty="0"/>
              <a:t>(Infrastructure as code)</a:t>
            </a:r>
            <a:endParaRPr lang="ja-JP" altLang="en-US" sz="2000" dirty="0"/>
          </a:p>
        </p:txBody>
      </p:sp>
      <p:sp>
        <p:nvSpPr>
          <p:cNvPr id="25" name="下矢印 24"/>
          <p:cNvSpPr/>
          <p:nvPr/>
        </p:nvSpPr>
        <p:spPr>
          <a:xfrm>
            <a:off x="2519772" y="1925053"/>
            <a:ext cx="504056" cy="3886534"/>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7" name="正方形/長方形 26"/>
          <p:cNvSpPr/>
          <p:nvPr/>
        </p:nvSpPr>
        <p:spPr>
          <a:xfrm>
            <a:off x="474186" y="2350461"/>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a:t>Terraform</a:t>
            </a:r>
            <a:r>
              <a:rPr lang="ja-JP" altLang="en-US" sz="2400" dirty="0"/>
              <a:t>とは</a:t>
            </a:r>
          </a:p>
        </p:txBody>
      </p:sp>
      <p:sp>
        <p:nvSpPr>
          <p:cNvPr id="28" name="正方形/長方形 27"/>
          <p:cNvSpPr/>
          <p:nvPr/>
        </p:nvSpPr>
        <p:spPr>
          <a:xfrm>
            <a:off x="474186" y="3504170"/>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メリットとデメリット</a:t>
            </a:r>
            <a:endParaRPr lang="ja-JP" altLang="en-US" sz="2400" dirty="0"/>
          </a:p>
        </p:txBody>
      </p:sp>
      <p:sp>
        <p:nvSpPr>
          <p:cNvPr id="29" name="正方形/長方形 28"/>
          <p:cNvSpPr/>
          <p:nvPr/>
        </p:nvSpPr>
        <p:spPr>
          <a:xfrm>
            <a:off x="474186" y="4657879"/>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a:t>デモ</a:t>
            </a:r>
          </a:p>
        </p:txBody>
      </p:sp>
      <p:sp>
        <p:nvSpPr>
          <p:cNvPr id="30" name="正方形/長方形 29"/>
          <p:cNvSpPr/>
          <p:nvPr/>
        </p:nvSpPr>
        <p:spPr>
          <a:xfrm>
            <a:off x="467544" y="5811587"/>
            <a:ext cx="4608512" cy="720080"/>
          </a:xfrm>
          <a:prstGeom prst="rect">
            <a:avLst/>
          </a:prstGeom>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質疑応答</a:t>
            </a:r>
            <a:endParaRPr lang="ja-JP" altLang="en-US" sz="2400" dirty="0"/>
          </a:p>
        </p:txBody>
      </p:sp>
    </p:spTree>
    <p:extLst>
      <p:ext uri="{BB962C8B-B14F-4D97-AF65-F5344CB8AC3E}">
        <p14:creationId xmlns:p14="http://schemas.microsoft.com/office/powerpoint/2010/main" val="825576864"/>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次はこれ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40</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sp>
        <p:nvSpPr>
          <p:cNvPr id="25" name="正方形/長方形 24"/>
          <p:cNvSpPr/>
          <p:nvPr/>
        </p:nvSpPr>
        <p:spPr>
          <a:xfrm>
            <a:off x="5148065" y="1756302"/>
            <a:ext cx="1368152" cy="609092"/>
          </a:xfrm>
          <a:prstGeom prst="rect">
            <a:avLst/>
          </a:prstGeom>
          <a:solidFill>
            <a:schemeClr val="accent3">
              <a:lumMod val="60000"/>
              <a:lumOff val="40000"/>
              <a:alpha val="40000"/>
            </a:schemeClr>
          </a:solidFill>
          <a:ln w="31750" cap="sq">
            <a:solidFill>
              <a:srgbClr val="FFC000"/>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graphicFrame>
        <p:nvGraphicFramePr>
          <p:cNvPr id="27" name="表 26"/>
          <p:cNvGraphicFramePr>
            <a:graphicFrameLocks noGrp="1"/>
          </p:cNvGraphicFramePr>
          <p:nvPr>
            <p:extLst>
              <p:ext uri="{D42A27DB-BD31-4B8C-83A1-F6EECF244321}">
                <p14:modId xmlns:p14="http://schemas.microsoft.com/office/powerpoint/2010/main" val="919396150"/>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28" name="曲線コネクタ 27"/>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4221360"/>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Internet gateway</a:t>
            </a:r>
            <a:r>
              <a:rPr kumimoji="1" lang="ja-JP" altLang="en-US" dirty="0" smtClean="0"/>
              <a:t>を作る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41</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err="1" smtClean="0">
                <a:solidFill>
                  <a:schemeClr val="accent1"/>
                </a:solidFill>
              </a:rPr>
              <a:t>aws_internet_gateway</a:t>
            </a:r>
            <a:r>
              <a:rPr kumimoji="1" lang="en-US" altLang="ja-JP" sz="2800" b="1" dirty="0" smtClean="0">
                <a:solidFill>
                  <a:schemeClr val="accent1"/>
                </a:solidFill>
              </a:rPr>
              <a:t> </a:t>
            </a:r>
            <a:r>
              <a:rPr kumimoji="1" lang="ja-JP" altLang="en-US" sz="2800" b="1" dirty="0" smtClean="0">
                <a:solidFill>
                  <a:schemeClr val="accent1"/>
                </a:solidFill>
              </a:rPr>
              <a:t>リソース</a:t>
            </a:r>
            <a:endParaRPr kumimoji="1" lang="en-US" altLang="ja-JP" sz="2800" b="1" dirty="0" smtClean="0">
              <a:solidFill>
                <a:schemeClr val="accent1"/>
              </a:solidFill>
            </a:endParaRPr>
          </a:p>
        </p:txBody>
      </p:sp>
      <p:sp>
        <p:nvSpPr>
          <p:cNvPr id="7" name="テキスト ボックス 6"/>
          <p:cNvSpPr txBox="1"/>
          <p:nvPr/>
        </p:nvSpPr>
        <p:spPr>
          <a:xfrm>
            <a:off x="821813" y="1826240"/>
            <a:ext cx="8028384" cy="400110"/>
          </a:xfrm>
          <a:prstGeom prst="rect">
            <a:avLst/>
          </a:prstGeom>
          <a:noFill/>
        </p:spPr>
        <p:txBody>
          <a:bodyPr wrap="square" rtlCol="0">
            <a:spAutoFit/>
          </a:bodyPr>
          <a:lstStyle/>
          <a:p>
            <a:r>
              <a:rPr lang="en-US" altLang="ja-JP" sz="2000" dirty="0">
                <a:solidFill>
                  <a:srgbClr val="4D4D4D"/>
                </a:solidFill>
                <a:hlinkClick r:id="rId3"/>
              </a:rPr>
              <a:t>https://</a:t>
            </a:r>
            <a:r>
              <a:rPr lang="en-US" altLang="ja-JP" sz="2000" dirty="0" smtClean="0">
                <a:solidFill>
                  <a:srgbClr val="4D4D4D"/>
                </a:solidFill>
                <a:hlinkClick r:id="rId3"/>
              </a:rPr>
              <a:t>www.terraform.io/docs/providers/aws/r/internet_gateway.html</a:t>
            </a:r>
            <a:endParaRPr lang="en-US" altLang="ja-JP" sz="2000" dirty="0" smtClean="0">
              <a:solidFill>
                <a:srgbClr val="4D4D4D"/>
              </a:solidFill>
            </a:endParaRPr>
          </a:p>
        </p:txBody>
      </p:sp>
      <p:sp>
        <p:nvSpPr>
          <p:cNvPr id="8" name="テキスト ボックス 7"/>
          <p:cNvSpPr txBox="1"/>
          <p:nvPr/>
        </p:nvSpPr>
        <p:spPr>
          <a:xfrm>
            <a:off x="683568" y="2557894"/>
            <a:ext cx="8028384" cy="1015663"/>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resource "</a:t>
            </a:r>
            <a:r>
              <a:rPr lang="en-US" altLang="ja-JP" sz="2000" dirty="0" err="1">
                <a:solidFill>
                  <a:srgbClr val="4D4D4D"/>
                </a:solidFill>
                <a:latin typeface="ＭＳ ゴシック" panose="020B0609070205080204" pitchFamily="49" charset="-128"/>
                <a:ea typeface="ＭＳ ゴシック" panose="020B0609070205080204" pitchFamily="49" charset="-128"/>
              </a:rPr>
              <a:t>aws_internet_gateway</a:t>
            </a:r>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igw</a:t>
            </a:r>
            <a:r>
              <a:rPr lang="en-US" altLang="ja-JP" sz="2000" dirty="0">
                <a:solidFill>
                  <a:srgbClr val="4D4D4D"/>
                </a:solidFill>
                <a:latin typeface="ＭＳ ゴシック" panose="020B0609070205080204" pitchFamily="49" charset="-128"/>
                <a:ea typeface="ＭＳ ゴシック" panose="020B0609070205080204" pitchFamily="49" charset="-128"/>
              </a:rPr>
              <a:t>" {</a:t>
            </a:r>
          </a:p>
          <a:p>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vpc_id</a:t>
            </a:r>
            <a:r>
              <a:rPr lang="en-US" altLang="ja-JP" sz="2000" dirty="0">
                <a:solidFill>
                  <a:srgbClr val="4D4D4D"/>
                </a:solidFill>
                <a:latin typeface="ＭＳ ゴシック" panose="020B0609070205080204" pitchFamily="49" charset="-128"/>
                <a:ea typeface="ＭＳ ゴシック" panose="020B0609070205080204" pitchFamily="49" charset="-128"/>
              </a:rPr>
              <a:t> = "${aws_vpc.main.id}"</a:t>
            </a:r>
          </a:p>
          <a:p>
            <a:r>
              <a:rPr lang="en-US" altLang="ja-JP" sz="2000" dirty="0">
                <a:solidFill>
                  <a:srgbClr val="4D4D4D"/>
                </a:solidFill>
                <a:latin typeface="ＭＳ ゴシック" panose="020B0609070205080204" pitchFamily="49" charset="-128"/>
                <a:ea typeface="ＭＳ ゴシック" panose="020B0609070205080204" pitchFamily="49" charset="-128"/>
              </a:rPr>
              <a:t>}</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716487" y="4214078"/>
            <a:ext cx="8028384" cy="1384995"/>
          </a:xfrm>
          <a:prstGeom prst="rect">
            <a:avLst/>
          </a:prstGeom>
          <a:noFill/>
        </p:spPr>
        <p:txBody>
          <a:bodyPr wrap="square" rtlCol="0">
            <a:spAutoFit/>
          </a:bodyPr>
          <a:lstStyle/>
          <a:p>
            <a:r>
              <a:rPr lang="ja-JP" altLang="en-US" sz="2800" dirty="0" smtClean="0">
                <a:solidFill>
                  <a:srgbClr val="4D4D4D"/>
                </a:solidFill>
              </a:rPr>
              <a:t>・</a:t>
            </a:r>
            <a:r>
              <a:rPr lang="en-US" altLang="ja-JP" sz="2800" dirty="0" err="1" smtClean="0">
                <a:solidFill>
                  <a:srgbClr val="4D4D4D"/>
                </a:solidFill>
              </a:rPr>
              <a:t>vpc_id</a:t>
            </a:r>
            <a:r>
              <a:rPr lang="ja-JP" altLang="en-US" sz="2800" dirty="0" smtClean="0">
                <a:solidFill>
                  <a:srgbClr val="4D4D4D"/>
                </a:solidFill>
              </a:rPr>
              <a:t>は他リソースの</a:t>
            </a:r>
            <a:r>
              <a:rPr lang="en-US" altLang="ja-JP" sz="2800" dirty="0" smtClean="0">
                <a:solidFill>
                  <a:srgbClr val="4D4D4D"/>
                </a:solidFill>
              </a:rPr>
              <a:t>Attribute</a:t>
            </a:r>
            <a:r>
              <a:rPr lang="ja-JP" altLang="en-US" sz="2800" dirty="0" smtClean="0">
                <a:solidFill>
                  <a:srgbClr val="4D4D4D"/>
                </a:solidFill>
              </a:rPr>
              <a:t>を動的に参照</a:t>
            </a:r>
            <a:endParaRPr lang="en-US" altLang="ja-JP" sz="2800" dirty="0" smtClean="0">
              <a:solidFill>
                <a:srgbClr val="4D4D4D"/>
              </a:solidFill>
            </a:endParaRPr>
          </a:p>
          <a:p>
            <a:endParaRPr lang="en-US" altLang="ja-JP" sz="2800" dirty="0">
              <a:solidFill>
                <a:srgbClr val="4D4D4D"/>
              </a:solidFill>
            </a:endParaRPr>
          </a:p>
          <a:p>
            <a:endParaRPr lang="en-US" altLang="ja-JP" sz="2800" dirty="0" smtClean="0">
              <a:solidFill>
                <a:srgbClr val="4D4D4D"/>
              </a:solidFill>
            </a:endParaRPr>
          </a:p>
        </p:txBody>
      </p:sp>
      <p:sp>
        <p:nvSpPr>
          <p:cNvPr id="10" name="テキスト ボックス 9"/>
          <p:cNvSpPr txBox="1"/>
          <p:nvPr/>
        </p:nvSpPr>
        <p:spPr>
          <a:xfrm>
            <a:off x="1259632" y="4757082"/>
            <a:ext cx="6264696" cy="400110"/>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a:t>
            </a:r>
            <a:r>
              <a:rPr lang="ja-JP" altLang="en-US" sz="2000" dirty="0">
                <a:solidFill>
                  <a:srgbClr val="4D4D4D"/>
                </a:solidFill>
                <a:latin typeface="ＭＳ ゴシック" panose="020B0609070205080204" pitchFamily="49" charset="-128"/>
                <a:ea typeface="ＭＳ ゴシック" panose="020B0609070205080204" pitchFamily="49" charset="-128"/>
              </a:rPr>
              <a:t>リソース種別</a:t>
            </a:r>
            <a:r>
              <a:rPr lang="en-US" altLang="ja-JP" sz="2000" dirty="0">
                <a:solidFill>
                  <a:srgbClr val="4D4D4D"/>
                </a:solidFill>
                <a:latin typeface="ＭＳ ゴシック" panose="020B0609070205080204" pitchFamily="49" charset="-128"/>
                <a:ea typeface="ＭＳ ゴシック" panose="020B0609070205080204" pitchFamily="49" charset="-128"/>
              </a:rPr>
              <a:t>.</a:t>
            </a:r>
            <a:r>
              <a:rPr lang="ja-JP" altLang="en-US" sz="2000" dirty="0">
                <a:solidFill>
                  <a:srgbClr val="4D4D4D"/>
                </a:solidFill>
                <a:latin typeface="ＭＳ ゴシック" panose="020B0609070205080204" pitchFamily="49" charset="-128"/>
                <a:ea typeface="ＭＳ ゴシック" panose="020B0609070205080204" pitchFamily="49" charset="-128"/>
              </a:rPr>
              <a:t>リソース名</a:t>
            </a:r>
            <a:r>
              <a:rPr lang="en-US" altLang="ja-JP" sz="2000" dirty="0">
                <a:solidFill>
                  <a:srgbClr val="4D4D4D"/>
                </a:solidFill>
                <a:latin typeface="ＭＳ ゴシック" panose="020B0609070205080204" pitchFamily="49" charset="-128"/>
                <a:ea typeface="ＭＳ ゴシック" panose="020B0609070205080204" pitchFamily="49" charset="-128"/>
              </a:rPr>
              <a:t>.Attribute</a:t>
            </a:r>
            <a:r>
              <a:rPr lang="ja-JP" altLang="en-US" sz="2000" dirty="0">
                <a:solidFill>
                  <a:srgbClr val="4D4D4D"/>
                </a:solidFill>
                <a:latin typeface="ＭＳ ゴシック" panose="020B0609070205080204" pitchFamily="49" charset="-128"/>
                <a:ea typeface="ＭＳ ゴシック" panose="020B0609070205080204" pitchFamily="49" charset="-128"/>
              </a:rPr>
              <a:t>名</a:t>
            </a:r>
            <a:r>
              <a:rPr lang="en-US" altLang="ja-JP" sz="2000" dirty="0">
                <a:solidFill>
                  <a:srgbClr val="4D4D4D"/>
                </a:solidFill>
                <a:latin typeface="ＭＳ ゴシック" panose="020B0609070205080204" pitchFamily="49" charset="-128"/>
                <a:ea typeface="ＭＳ ゴシック" panose="020B0609070205080204" pitchFamily="49" charset="-128"/>
              </a:rPr>
              <a:t>}"</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42036595"/>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次はこれ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42</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graphicFrame>
        <p:nvGraphicFramePr>
          <p:cNvPr id="5" name="表 4"/>
          <p:cNvGraphicFramePr>
            <a:graphicFrameLocks noGrp="1"/>
          </p:cNvGraphicFramePr>
          <p:nvPr>
            <p:extLst>
              <p:ext uri="{D42A27DB-BD31-4B8C-83A1-F6EECF244321}">
                <p14:modId xmlns:p14="http://schemas.microsoft.com/office/powerpoint/2010/main" val="1957014423"/>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9" name="曲線コネクタ 8"/>
          <p:cNvCxnSpPr>
            <a:endCxn id="20" idx="2"/>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4355976" y="5517232"/>
            <a:ext cx="3672408" cy="504056"/>
          </a:xfrm>
          <a:prstGeom prst="rect">
            <a:avLst/>
          </a:prstGeom>
          <a:solidFill>
            <a:schemeClr val="accent3">
              <a:lumMod val="60000"/>
              <a:lumOff val="40000"/>
              <a:alpha val="40000"/>
            </a:schemeClr>
          </a:solidFill>
          <a:ln w="31750" cap="sq">
            <a:solidFill>
              <a:srgbClr val="FFC000"/>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Tree>
    <p:extLst>
      <p:ext uri="{BB962C8B-B14F-4D97-AF65-F5344CB8AC3E}">
        <p14:creationId xmlns:p14="http://schemas.microsoft.com/office/powerpoint/2010/main" val="2643980101"/>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Gateway</a:t>
            </a:r>
            <a:r>
              <a:rPr kumimoji="1" lang="ja-JP" altLang="en-US" dirty="0" smtClean="0"/>
              <a:t>への</a:t>
            </a:r>
            <a:r>
              <a:rPr kumimoji="1" lang="en-US" altLang="ja-JP" dirty="0" smtClean="0"/>
              <a:t>Route</a:t>
            </a:r>
            <a:r>
              <a:rPr kumimoji="1" lang="ja-JP" altLang="en-US" dirty="0" smtClean="0"/>
              <a:t>を作る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43</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err="1" smtClean="0">
                <a:solidFill>
                  <a:schemeClr val="accent1"/>
                </a:solidFill>
              </a:rPr>
              <a:t>aws_route</a:t>
            </a:r>
            <a:r>
              <a:rPr kumimoji="1" lang="en-US" altLang="ja-JP" sz="2800" b="1" dirty="0" smtClean="0">
                <a:solidFill>
                  <a:schemeClr val="accent1"/>
                </a:solidFill>
              </a:rPr>
              <a:t> </a:t>
            </a:r>
            <a:r>
              <a:rPr kumimoji="1" lang="ja-JP" altLang="en-US" sz="2800" b="1" dirty="0" smtClean="0">
                <a:solidFill>
                  <a:schemeClr val="accent1"/>
                </a:solidFill>
              </a:rPr>
              <a:t>リソース</a:t>
            </a:r>
            <a:endParaRPr kumimoji="1" lang="en-US" altLang="ja-JP" sz="2800" b="1" dirty="0" smtClean="0">
              <a:solidFill>
                <a:schemeClr val="accent1"/>
              </a:solidFill>
            </a:endParaRPr>
          </a:p>
        </p:txBody>
      </p:sp>
      <p:sp>
        <p:nvSpPr>
          <p:cNvPr id="7" name="テキスト ボックス 6"/>
          <p:cNvSpPr txBox="1"/>
          <p:nvPr/>
        </p:nvSpPr>
        <p:spPr>
          <a:xfrm>
            <a:off x="821813" y="1826240"/>
            <a:ext cx="8028384" cy="400110"/>
          </a:xfrm>
          <a:prstGeom prst="rect">
            <a:avLst/>
          </a:prstGeom>
          <a:noFill/>
        </p:spPr>
        <p:txBody>
          <a:bodyPr wrap="square" rtlCol="0">
            <a:spAutoFit/>
          </a:bodyPr>
          <a:lstStyle/>
          <a:p>
            <a:r>
              <a:rPr lang="en-US" altLang="ja-JP" sz="2000" dirty="0">
                <a:solidFill>
                  <a:srgbClr val="4D4D4D"/>
                </a:solidFill>
                <a:hlinkClick r:id="rId3"/>
              </a:rPr>
              <a:t>https://</a:t>
            </a:r>
            <a:r>
              <a:rPr lang="en-US" altLang="ja-JP" sz="2000" dirty="0" smtClean="0">
                <a:solidFill>
                  <a:srgbClr val="4D4D4D"/>
                </a:solidFill>
                <a:hlinkClick r:id="rId3"/>
              </a:rPr>
              <a:t>www.terraform.io/docs/providers/aws/r/route.html</a:t>
            </a:r>
            <a:endParaRPr lang="en-US" altLang="ja-JP" sz="2000" dirty="0" smtClean="0">
              <a:solidFill>
                <a:srgbClr val="4D4D4D"/>
              </a:solidFill>
            </a:endParaRPr>
          </a:p>
        </p:txBody>
      </p:sp>
      <p:sp>
        <p:nvSpPr>
          <p:cNvPr id="8" name="テキスト ボックス 7"/>
          <p:cNvSpPr txBox="1"/>
          <p:nvPr/>
        </p:nvSpPr>
        <p:spPr>
          <a:xfrm>
            <a:off x="683568" y="2462064"/>
            <a:ext cx="8028384" cy="1631216"/>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resource "</a:t>
            </a:r>
            <a:r>
              <a:rPr lang="en-US" altLang="ja-JP" sz="2000" dirty="0" err="1">
                <a:solidFill>
                  <a:srgbClr val="4D4D4D"/>
                </a:solidFill>
                <a:latin typeface="ＭＳ ゴシック" panose="020B0609070205080204" pitchFamily="49" charset="-128"/>
                <a:ea typeface="ＭＳ ゴシック" panose="020B0609070205080204" pitchFamily="49" charset="-128"/>
              </a:rPr>
              <a:t>aws_route</a:t>
            </a:r>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route_to_igw</a:t>
            </a:r>
            <a:r>
              <a:rPr lang="en-US" altLang="ja-JP" sz="2000" dirty="0">
                <a:solidFill>
                  <a:srgbClr val="4D4D4D"/>
                </a:solidFill>
                <a:latin typeface="ＭＳ ゴシック" panose="020B0609070205080204" pitchFamily="49" charset="-128"/>
                <a:ea typeface="ＭＳ ゴシック" panose="020B0609070205080204" pitchFamily="49" charset="-128"/>
              </a:rPr>
              <a:t>" {</a:t>
            </a:r>
          </a:p>
          <a:p>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route_table_id</a:t>
            </a:r>
            <a:r>
              <a:rPr lang="en-US" altLang="ja-JP" sz="2000" dirty="0">
                <a:solidFill>
                  <a:srgbClr val="4D4D4D"/>
                </a:solidFill>
                <a:latin typeface="ＭＳ ゴシック" panose="020B0609070205080204" pitchFamily="49" charset="-128"/>
                <a:ea typeface="ＭＳ ゴシック" panose="020B0609070205080204" pitchFamily="49" charset="-128"/>
              </a:rPr>
              <a:t> = "${</a:t>
            </a:r>
            <a:r>
              <a:rPr lang="en-US" altLang="ja-JP" sz="2000" dirty="0" err="1">
                <a:solidFill>
                  <a:srgbClr val="4D4D4D"/>
                </a:solidFill>
                <a:latin typeface="ＭＳ ゴシック" panose="020B0609070205080204" pitchFamily="49" charset="-128"/>
                <a:ea typeface="ＭＳ ゴシック" panose="020B0609070205080204" pitchFamily="49" charset="-128"/>
              </a:rPr>
              <a:t>aws_vpc.main.main_route_table_id</a:t>
            </a:r>
            <a:r>
              <a:rPr lang="en-US" altLang="ja-JP" sz="2000" dirty="0">
                <a:solidFill>
                  <a:srgbClr val="4D4D4D"/>
                </a:solidFill>
                <a:latin typeface="ＭＳ ゴシック" panose="020B0609070205080204" pitchFamily="49" charset="-128"/>
                <a:ea typeface="ＭＳ ゴシック" panose="020B0609070205080204" pitchFamily="49" charset="-128"/>
              </a:rPr>
              <a:t>}"</a:t>
            </a:r>
          </a:p>
          <a:p>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destination_cidr_block</a:t>
            </a:r>
            <a:r>
              <a:rPr lang="en-US" altLang="ja-JP" sz="2000" dirty="0">
                <a:solidFill>
                  <a:srgbClr val="4D4D4D"/>
                </a:solidFill>
                <a:latin typeface="ＭＳ ゴシック" panose="020B0609070205080204" pitchFamily="49" charset="-128"/>
                <a:ea typeface="ＭＳ ゴシック" panose="020B0609070205080204" pitchFamily="49" charset="-128"/>
              </a:rPr>
              <a:t> = "0.0.0.0/0"</a:t>
            </a:r>
          </a:p>
          <a:p>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gateway_id</a:t>
            </a:r>
            <a:r>
              <a:rPr lang="en-US" altLang="ja-JP" sz="2000" dirty="0">
                <a:solidFill>
                  <a:srgbClr val="4D4D4D"/>
                </a:solidFill>
                <a:latin typeface="ＭＳ ゴシック" panose="020B0609070205080204" pitchFamily="49" charset="-128"/>
                <a:ea typeface="ＭＳ ゴシック" panose="020B0609070205080204" pitchFamily="49" charset="-128"/>
              </a:rPr>
              <a:t> = "${</a:t>
            </a:r>
            <a:r>
              <a:rPr lang="en-US" altLang="ja-JP" sz="2000" dirty="0" smtClean="0">
                <a:solidFill>
                  <a:srgbClr val="4D4D4D"/>
                </a:solidFill>
                <a:latin typeface="ＭＳ ゴシック" panose="020B0609070205080204" pitchFamily="49" charset="-128"/>
                <a:ea typeface="ＭＳ ゴシック" panose="020B0609070205080204" pitchFamily="49" charset="-128"/>
              </a:rPr>
              <a:t>aws_internet_gateway.igw.id}"</a:t>
            </a:r>
            <a:endParaRPr lang="en-US" altLang="ja-JP" sz="2000" dirty="0">
              <a:solidFill>
                <a:srgbClr val="4D4D4D"/>
              </a:solidFill>
              <a:latin typeface="ＭＳ ゴシック" panose="020B0609070205080204" pitchFamily="49" charset="-128"/>
              <a:ea typeface="ＭＳ ゴシック" panose="020B0609070205080204" pitchFamily="49" charset="-128"/>
            </a:endParaRPr>
          </a:p>
          <a:p>
            <a:r>
              <a:rPr lang="en-US" altLang="ja-JP" sz="2000" dirty="0">
                <a:solidFill>
                  <a:srgbClr val="4D4D4D"/>
                </a:solidFill>
                <a:latin typeface="ＭＳ ゴシック" panose="020B0609070205080204" pitchFamily="49" charset="-128"/>
                <a:ea typeface="ＭＳ ゴシック" panose="020B0609070205080204" pitchFamily="49" charset="-128"/>
              </a:rPr>
              <a:t>}</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716487" y="4399270"/>
            <a:ext cx="8028384" cy="954107"/>
          </a:xfrm>
          <a:prstGeom prst="rect">
            <a:avLst/>
          </a:prstGeom>
          <a:noFill/>
        </p:spPr>
        <p:txBody>
          <a:bodyPr wrap="square" rtlCol="0">
            <a:spAutoFit/>
          </a:bodyPr>
          <a:lstStyle/>
          <a:p>
            <a:r>
              <a:rPr lang="ja-JP" altLang="en-US" sz="2800" dirty="0" smtClean="0">
                <a:solidFill>
                  <a:srgbClr val="4D4D4D"/>
                </a:solidFill>
              </a:rPr>
              <a:t>・</a:t>
            </a:r>
            <a:r>
              <a:rPr lang="en-US" altLang="ja-JP" sz="2800" dirty="0" err="1" smtClean="0">
                <a:solidFill>
                  <a:srgbClr val="4D4D4D"/>
                </a:solidFill>
              </a:rPr>
              <a:t>gateway_id</a:t>
            </a:r>
            <a:r>
              <a:rPr lang="ja-JP" altLang="en-US" sz="2800" dirty="0" smtClean="0">
                <a:solidFill>
                  <a:srgbClr val="4D4D4D"/>
                </a:solidFill>
              </a:rPr>
              <a:t>はさっき作った</a:t>
            </a:r>
            <a:endParaRPr lang="en-US" altLang="ja-JP" sz="2800" dirty="0" smtClean="0">
              <a:solidFill>
                <a:srgbClr val="4D4D4D"/>
              </a:solidFill>
            </a:endParaRPr>
          </a:p>
          <a:p>
            <a:r>
              <a:rPr lang="en-US" altLang="ja-JP" sz="2800" dirty="0">
                <a:solidFill>
                  <a:srgbClr val="4D4D4D"/>
                </a:solidFill>
              </a:rPr>
              <a:t> </a:t>
            </a:r>
            <a:r>
              <a:rPr lang="en-US" altLang="ja-JP" sz="2800" dirty="0" smtClean="0">
                <a:solidFill>
                  <a:srgbClr val="4D4D4D"/>
                </a:solidFill>
              </a:rPr>
              <a:t>   Internet gateway</a:t>
            </a:r>
            <a:r>
              <a:rPr lang="ja-JP" altLang="en-US" sz="2800" dirty="0" smtClean="0">
                <a:solidFill>
                  <a:srgbClr val="4D4D4D"/>
                </a:solidFill>
              </a:rPr>
              <a:t>の</a:t>
            </a:r>
            <a:r>
              <a:rPr lang="en-US" altLang="ja-JP" sz="2800" dirty="0" smtClean="0">
                <a:solidFill>
                  <a:srgbClr val="4D4D4D"/>
                </a:solidFill>
              </a:rPr>
              <a:t>id</a:t>
            </a:r>
            <a:r>
              <a:rPr lang="ja-JP" altLang="en-US" sz="2800" dirty="0" smtClean="0">
                <a:solidFill>
                  <a:srgbClr val="4D4D4D"/>
                </a:solidFill>
              </a:rPr>
              <a:t>を使用</a:t>
            </a:r>
            <a:endParaRPr lang="en-US" altLang="ja-JP" sz="2800" dirty="0" smtClean="0">
              <a:solidFill>
                <a:srgbClr val="4D4D4D"/>
              </a:solidFill>
            </a:endParaRPr>
          </a:p>
        </p:txBody>
      </p:sp>
    </p:spTree>
    <p:extLst>
      <p:ext uri="{BB962C8B-B14F-4D97-AF65-F5344CB8AC3E}">
        <p14:creationId xmlns:p14="http://schemas.microsoft.com/office/powerpoint/2010/main" val="2896226538"/>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次はこれ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44</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graphicFrame>
        <p:nvGraphicFramePr>
          <p:cNvPr id="5" name="表 4"/>
          <p:cNvGraphicFramePr>
            <a:graphicFrameLocks noGrp="1"/>
          </p:cNvGraphicFramePr>
          <p:nvPr>
            <p:extLst>
              <p:ext uri="{D42A27DB-BD31-4B8C-83A1-F6EECF244321}">
                <p14:modId xmlns:p14="http://schemas.microsoft.com/office/powerpoint/2010/main" val="1824301726"/>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9" name="曲線コネクタ 8"/>
          <p:cNvCxnSpPr>
            <a:endCxn id="20" idx="2"/>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6678234" y="3141305"/>
            <a:ext cx="846094" cy="1784479"/>
          </a:xfrm>
          <a:prstGeom prst="rect">
            <a:avLst/>
          </a:prstGeom>
          <a:solidFill>
            <a:schemeClr val="accent3">
              <a:lumMod val="60000"/>
              <a:lumOff val="40000"/>
              <a:alpha val="40000"/>
            </a:schemeClr>
          </a:solidFill>
          <a:ln w="31750" cap="sq">
            <a:solidFill>
              <a:srgbClr val="FFC000"/>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Tree>
    <p:extLst>
      <p:ext uri="{BB962C8B-B14F-4D97-AF65-F5344CB8AC3E}">
        <p14:creationId xmlns:p14="http://schemas.microsoft.com/office/powerpoint/2010/main" val="2965882347"/>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RouteTable</a:t>
            </a:r>
            <a:r>
              <a:rPr kumimoji="1" lang="ja-JP" altLang="en-US" dirty="0" smtClean="0"/>
              <a:t>を</a:t>
            </a:r>
            <a:r>
              <a:rPr kumimoji="1" lang="en-US" altLang="ja-JP" dirty="0" smtClean="0"/>
              <a:t>Subnet</a:t>
            </a:r>
            <a:r>
              <a:rPr kumimoji="1" lang="ja-JP" altLang="en-US" dirty="0" smtClean="0"/>
              <a:t>に紐づける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45</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err="1" smtClean="0">
                <a:solidFill>
                  <a:schemeClr val="accent1"/>
                </a:solidFill>
              </a:rPr>
              <a:t>aws_route_table_association</a:t>
            </a:r>
            <a:r>
              <a:rPr kumimoji="1" lang="en-US" altLang="ja-JP" sz="2800" b="1" dirty="0" smtClean="0">
                <a:solidFill>
                  <a:schemeClr val="accent1"/>
                </a:solidFill>
              </a:rPr>
              <a:t> </a:t>
            </a:r>
            <a:r>
              <a:rPr kumimoji="1" lang="ja-JP" altLang="en-US" sz="2800" b="1" dirty="0" smtClean="0">
                <a:solidFill>
                  <a:schemeClr val="accent1"/>
                </a:solidFill>
              </a:rPr>
              <a:t>リソース</a:t>
            </a:r>
            <a:endParaRPr kumimoji="1" lang="en-US" altLang="ja-JP" sz="2800" b="1" dirty="0" smtClean="0">
              <a:solidFill>
                <a:schemeClr val="accent1"/>
              </a:solidFill>
            </a:endParaRPr>
          </a:p>
        </p:txBody>
      </p:sp>
      <p:sp>
        <p:nvSpPr>
          <p:cNvPr id="7" name="テキスト ボックス 6"/>
          <p:cNvSpPr txBox="1"/>
          <p:nvPr/>
        </p:nvSpPr>
        <p:spPr>
          <a:xfrm>
            <a:off x="821813" y="1826240"/>
            <a:ext cx="8028384" cy="369332"/>
          </a:xfrm>
          <a:prstGeom prst="rect">
            <a:avLst/>
          </a:prstGeom>
          <a:noFill/>
        </p:spPr>
        <p:txBody>
          <a:bodyPr wrap="square" rtlCol="0">
            <a:spAutoFit/>
          </a:bodyPr>
          <a:lstStyle/>
          <a:p>
            <a:r>
              <a:rPr lang="en-US" altLang="ja-JP" dirty="0">
                <a:solidFill>
                  <a:srgbClr val="4D4D4D"/>
                </a:solidFill>
                <a:hlinkClick r:id="rId3"/>
              </a:rPr>
              <a:t>https://</a:t>
            </a:r>
            <a:r>
              <a:rPr lang="en-US" altLang="ja-JP" dirty="0" smtClean="0">
                <a:solidFill>
                  <a:srgbClr val="4D4D4D"/>
                </a:solidFill>
                <a:hlinkClick r:id="rId3"/>
              </a:rPr>
              <a:t>www.terraform.io/docs/providers/aws/r/route_table_association.html</a:t>
            </a:r>
            <a:endParaRPr lang="en-US" altLang="ja-JP" dirty="0" smtClean="0">
              <a:solidFill>
                <a:srgbClr val="4D4D4D"/>
              </a:solidFill>
            </a:endParaRPr>
          </a:p>
        </p:txBody>
      </p:sp>
      <p:sp>
        <p:nvSpPr>
          <p:cNvPr id="8" name="テキスト ボックス 7"/>
          <p:cNvSpPr txBox="1"/>
          <p:nvPr/>
        </p:nvSpPr>
        <p:spPr>
          <a:xfrm>
            <a:off x="683568" y="2532962"/>
            <a:ext cx="8028384" cy="1323439"/>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resource "</a:t>
            </a:r>
            <a:r>
              <a:rPr lang="en-US" altLang="ja-JP" sz="2000" dirty="0" err="1">
                <a:solidFill>
                  <a:srgbClr val="4D4D4D"/>
                </a:solidFill>
                <a:latin typeface="ＭＳ ゴシック" panose="020B0609070205080204" pitchFamily="49" charset="-128"/>
                <a:ea typeface="ＭＳ ゴシック" panose="020B0609070205080204" pitchFamily="49" charset="-128"/>
              </a:rPr>
              <a:t>aws_route_table_association</a:t>
            </a:r>
            <a:r>
              <a:rPr lang="en-US" altLang="ja-JP" sz="2000" dirty="0">
                <a:solidFill>
                  <a:srgbClr val="4D4D4D"/>
                </a:solidFill>
                <a:latin typeface="ＭＳ ゴシック" panose="020B0609070205080204" pitchFamily="49" charset="-128"/>
                <a:ea typeface="ＭＳ ゴシック" panose="020B0609070205080204" pitchFamily="49" charset="-128"/>
              </a:rPr>
              <a:t>" "a" {</a:t>
            </a:r>
          </a:p>
          <a:p>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subnet_id</a:t>
            </a:r>
            <a:r>
              <a:rPr lang="en-US" altLang="ja-JP" sz="2000" dirty="0">
                <a:solidFill>
                  <a:srgbClr val="4D4D4D"/>
                </a:solidFill>
                <a:latin typeface="ＭＳ ゴシック" panose="020B0609070205080204" pitchFamily="49" charset="-128"/>
                <a:ea typeface="ＭＳ ゴシック" panose="020B0609070205080204" pitchFamily="49" charset="-128"/>
              </a:rPr>
              <a:t> = "${</a:t>
            </a:r>
            <a:r>
              <a:rPr lang="en-US" altLang="ja-JP" sz="2000" dirty="0" smtClean="0">
                <a:solidFill>
                  <a:srgbClr val="4D4D4D"/>
                </a:solidFill>
                <a:latin typeface="ＭＳ ゴシック" panose="020B0609070205080204" pitchFamily="49" charset="-128"/>
                <a:ea typeface="ＭＳ ゴシック" panose="020B0609070205080204" pitchFamily="49" charset="-128"/>
              </a:rPr>
              <a:t>aws_subnet.main.id}"</a:t>
            </a:r>
            <a:endParaRPr lang="en-US" altLang="ja-JP" sz="2000" dirty="0">
              <a:solidFill>
                <a:srgbClr val="4D4D4D"/>
              </a:solidFill>
              <a:latin typeface="ＭＳ ゴシック" panose="020B0609070205080204" pitchFamily="49" charset="-128"/>
              <a:ea typeface="ＭＳ ゴシック" panose="020B0609070205080204" pitchFamily="49" charset="-128"/>
            </a:endParaRPr>
          </a:p>
          <a:p>
            <a:r>
              <a:rPr lang="en-US" altLang="ja-JP" sz="2000" dirty="0">
                <a:solidFill>
                  <a:srgbClr val="4D4D4D"/>
                </a:solidFill>
                <a:latin typeface="ＭＳ ゴシック" panose="020B0609070205080204" pitchFamily="49" charset="-128"/>
                <a:ea typeface="ＭＳ ゴシック" panose="020B0609070205080204" pitchFamily="49" charset="-128"/>
              </a:rPr>
              <a:t>  </a:t>
            </a:r>
            <a:r>
              <a:rPr lang="en-US" altLang="ja-JP" sz="2000" dirty="0" err="1">
                <a:solidFill>
                  <a:srgbClr val="4D4D4D"/>
                </a:solidFill>
                <a:latin typeface="ＭＳ ゴシック" panose="020B0609070205080204" pitchFamily="49" charset="-128"/>
                <a:ea typeface="ＭＳ ゴシック" panose="020B0609070205080204" pitchFamily="49" charset="-128"/>
              </a:rPr>
              <a:t>route_table_id</a:t>
            </a:r>
            <a:r>
              <a:rPr lang="en-US" altLang="ja-JP" sz="2000" dirty="0">
                <a:solidFill>
                  <a:srgbClr val="4D4D4D"/>
                </a:solidFill>
                <a:latin typeface="ＭＳ ゴシック" panose="020B0609070205080204" pitchFamily="49" charset="-128"/>
                <a:ea typeface="ＭＳ ゴシック" panose="020B0609070205080204" pitchFamily="49" charset="-128"/>
              </a:rPr>
              <a:t> = "${</a:t>
            </a:r>
            <a:r>
              <a:rPr lang="en-US" altLang="ja-JP" sz="2000" dirty="0" err="1">
                <a:solidFill>
                  <a:srgbClr val="4D4D4D"/>
                </a:solidFill>
                <a:latin typeface="ＭＳ ゴシック" panose="020B0609070205080204" pitchFamily="49" charset="-128"/>
                <a:ea typeface="ＭＳ ゴシック" panose="020B0609070205080204" pitchFamily="49" charset="-128"/>
              </a:rPr>
              <a:t>aws_vpc.main.main_route_table_id</a:t>
            </a:r>
            <a:r>
              <a:rPr lang="en-US" altLang="ja-JP" sz="2000" dirty="0">
                <a:solidFill>
                  <a:srgbClr val="4D4D4D"/>
                </a:solidFill>
                <a:latin typeface="ＭＳ ゴシック" panose="020B0609070205080204" pitchFamily="49" charset="-128"/>
                <a:ea typeface="ＭＳ ゴシック" panose="020B0609070205080204" pitchFamily="49" charset="-128"/>
              </a:rPr>
              <a:t>}"</a:t>
            </a:r>
          </a:p>
          <a:p>
            <a:r>
              <a:rPr lang="en-US" altLang="ja-JP" sz="2000" dirty="0">
                <a:solidFill>
                  <a:srgbClr val="4D4D4D"/>
                </a:solidFill>
                <a:latin typeface="ＭＳ ゴシック" panose="020B0609070205080204" pitchFamily="49" charset="-128"/>
                <a:ea typeface="ＭＳ ゴシック" panose="020B0609070205080204" pitchFamily="49" charset="-128"/>
              </a:rPr>
              <a:t>}</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39193399"/>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次はこれ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46</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sp>
        <p:nvSpPr>
          <p:cNvPr id="5" name="正方形/長方形 4"/>
          <p:cNvSpPr/>
          <p:nvPr/>
        </p:nvSpPr>
        <p:spPr>
          <a:xfrm>
            <a:off x="2462536" y="3541375"/>
            <a:ext cx="1224136" cy="674405"/>
          </a:xfrm>
          <a:prstGeom prst="rect">
            <a:avLst/>
          </a:prstGeom>
          <a:solidFill>
            <a:schemeClr val="accent3">
              <a:lumMod val="60000"/>
              <a:lumOff val="40000"/>
              <a:alpha val="40000"/>
            </a:schemeClr>
          </a:solidFill>
          <a:ln w="31750" cap="sq">
            <a:solidFill>
              <a:srgbClr val="FFC000"/>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graphicFrame>
        <p:nvGraphicFramePr>
          <p:cNvPr id="25" name="表 24"/>
          <p:cNvGraphicFramePr>
            <a:graphicFrameLocks noGrp="1"/>
          </p:cNvGraphicFramePr>
          <p:nvPr>
            <p:extLst>
              <p:ext uri="{D42A27DB-BD31-4B8C-83A1-F6EECF244321}">
                <p14:modId xmlns:p14="http://schemas.microsoft.com/office/powerpoint/2010/main" val="1133329752"/>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27" name="曲線コネクタ 26"/>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12146"/>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SecurityGroup</a:t>
            </a:r>
            <a:r>
              <a:rPr kumimoji="1" lang="ja-JP" altLang="en-US" dirty="0" smtClean="0"/>
              <a:t>を作る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47</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err="1" smtClean="0">
                <a:solidFill>
                  <a:schemeClr val="accent1"/>
                </a:solidFill>
              </a:rPr>
              <a:t>aws_security_group</a:t>
            </a:r>
            <a:r>
              <a:rPr kumimoji="1" lang="en-US" altLang="ja-JP" sz="2800" b="1" dirty="0" smtClean="0">
                <a:solidFill>
                  <a:schemeClr val="accent1"/>
                </a:solidFill>
              </a:rPr>
              <a:t> </a:t>
            </a:r>
            <a:r>
              <a:rPr kumimoji="1" lang="ja-JP" altLang="en-US" sz="2800" b="1" dirty="0" smtClean="0">
                <a:solidFill>
                  <a:schemeClr val="accent1"/>
                </a:solidFill>
              </a:rPr>
              <a:t>リソース</a:t>
            </a:r>
            <a:endParaRPr kumimoji="1" lang="en-US" altLang="ja-JP" sz="2800" b="1" dirty="0" smtClean="0">
              <a:solidFill>
                <a:schemeClr val="accent1"/>
              </a:solidFill>
            </a:endParaRPr>
          </a:p>
        </p:txBody>
      </p:sp>
      <p:sp>
        <p:nvSpPr>
          <p:cNvPr id="7" name="テキスト ボックス 6"/>
          <p:cNvSpPr txBox="1"/>
          <p:nvPr/>
        </p:nvSpPr>
        <p:spPr>
          <a:xfrm>
            <a:off x="821813" y="1826240"/>
            <a:ext cx="8028384" cy="400110"/>
          </a:xfrm>
          <a:prstGeom prst="rect">
            <a:avLst/>
          </a:prstGeom>
          <a:noFill/>
        </p:spPr>
        <p:txBody>
          <a:bodyPr wrap="square" rtlCol="0">
            <a:spAutoFit/>
          </a:bodyPr>
          <a:lstStyle/>
          <a:p>
            <a:r>
              <a:rPr lang="en-US" altLang="ja-JP" sz="2000" dirty="0">
                <a:solidFill>
                  <a:srgbClr val="4D4D4D"/>
                </a:solidFill>
                <a:hlinkClick r:id="rId3"/>
              </a:rPr>
              <a:t>https://</a:t>
            </a:r>
            <a:r>
              <a:rPr lang="en-US" altLang="ja-JP" sz="2000" dirty="0" smtClean="0">
                <a:solidFill>
                  <a:srgbClr val="4D4D4D"/>
                </a:solidFill>
                <a:hlinkClick r:id="rId3"/>
              </a:rPr>
              <a:t>www.terraform.io/docs/providers/aws/r/security_group.html</a:t>
            </a:r>
            <a:endParaRPr lang="en-US" altLang="ja-JP" sz="2000" dirty="0" smtClean="0">
              <a:solidFill>
                <a:srgbClr val="4D4D4D"/>
              </a:solidFill>
            </a:endParaRPr>
          </a:p>
        </p:txBody>
      </p:sp>
      <p:sp>
        <p:nvSpPr>
          <p:cNvPr id="8" name="テキスト ボックス 7"/>
          <p:cNvSpPr txBox="1"/>
          <p:nvPr/>
        </p:nvSpPr>
        <p:spPr>
          <a:xfrm>
            <a:off x="683568" y="2332618"/>
            <a:ext cx="8028384" cy="3600986"/>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1200" dirty="0">
                <a:solidFill>
                  <a:srgbClr val="4D4D4D"/>
                </a:solidFill>
                <a:latin typeface="ＭＳ ゴシック" panose="020B0609070205080204" pitchFamily="49" charset="-128"/>
                <a:ea typeface="ＭＳ ゴシック" panose="020B0609070205080204" pitchFamily="49" charset="-128"/>
              </a:rPr>
              <a:t>resource "</a:t>
            </a:r>
            <a:r>
              <a:rPr lang="en-US" altLang="ja-JP" sz="1200" dirty="0" err="1">
                <a:solidFill>
                  <a:srgbClr val="4D4D4D"/>
                </a:solidFill>
                <a:latin typeface="ＭＳ ゴシック" panose="020B0609070205080204" pitchFamily="49" charset="-128"/>
                <a:ea typeface="ＭＳ ゴシック" panose="020B0609070205080204" pitchFamily="49" charset="-128"/>
              </a:rPr>
              <a:t>aws_security_group</a:t>
            </a:r>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allow_ssh_httpd</a:t>
            </a:r>
            <a:r>
              <a:rPr lang="en-US" altLang="ja-JP" sz="1200" dirty="0">
                <a:solidFill>
                  <a:srgbClr val="4D4D4D"/>
                </a:solidFill>
                <a:latin typeface="ＭＳ ゴシック" panose="020B0609070205080204" pitchFamily="49" charset="-128"/>
                <a:ea typeface="ＭＳ ゴシック" panose="020B0609070205080204" pitchFamily="49" charset="-128"/>
              </a:rPr>
              <a:t>" {</a:t>
            </a:r>
          </a:p>
          <a:p>
            <a:r>
              <a:rPr lang="en-US" altLang="ja-JP" sz="1200" dirty="0">
                <a:solidFill>
                  <a:srgbClr val="4D4D4D"/>
                </a:solidFill>
                <a:latin typeface="ＭＳ ゴシック" panose="020B0609070205080204" pitchFamily="49" charset="-128"/>
                <a:ea typeface="ＭＳ ゴシック" panose="020B0609070205080204" pitchFamily="49" charset="-128"/>
              </a:rPr>
              <a:t>  name = "</a:t>
            </a:r>
            <a:r>
              <a:rPr lang="en-US" altLang="ja-JP" sz="1200" dirty="0" err="1">
                <a:solidFill>
                  <a:srgbClr val="4D4D4D"/>
                </a:solidFill>
                <a:latin typeface="ＭＳ ゴシック" panose="020B0609070205080204" pitchFamily="49" charset="-128"/>
                <a:ea typeface="ＭＳ ゴシック" panose="020B0609070205080204" pitchFamily="49" charset="-128"/>
              </a:rPr>
              <a:t>allow_ssh_httpd</a:t>
            </a:r>
            <a:r>
              <a:rPr lang="en-US" altLang="ja-JP" sz="1200" dirty="0">
                <a:solidFill>
                  <a:srgbClr val="4D4D4D"/>
                </a:solidFill>
                <a:latin typeface="ＭＳ ゴシック" panose="020B0609070205080204" pitchFamily="49" charset="-128"/>
                <a:ea typeface="ＭＳ ゴシック" panose="020B0609070205080204" pitchFamily="49" charset="-128"/>
              </a:rPr>
              <a:t>"</a:t>
            </a:r>
          </a:p>
          <a:p>
            <a:r>
              <a:rPr lang="en-US" altLang="ja-JP" sz="1200" dirty="0">
                <a:solidFill>
                  <a:srgbClr val="4D4D4D"/>
                </a:solidFill>
                <a:latin typeface="ＭＳ ゴシック" panose="020B0609070205080204" pitchFamily="49" charset="-128"/>
                <a:ea typeface="ＭＳ ゴシック" panose="020B0609070205080204" pitchFamily="49" charset="-128"/>
              </a:rPr>
              <a:t>  description = "Allow </a:t>
            </a:r>
            <a:r>
              <a:rPr lang="en-US" altLang="ja-JP" sz="1200" dirty="0" err="1">
                <a:solidFill>
                  <a:srgbClr val="4D4D4D"/>
                </a:solidFill>
                <a:latin typeface="ＭＳ ゴシック" panose="020B0609070205080204" pitchFamily="49" charset="-128"/>
                <a:ea typeface="ＭＳ ゴシック" panose="020B0609070205080204" pitchFamily="49" charset="-128"/>
              </a:rPr>
              <a:t>ssh</a:t>
            </a:r>
            <a:r>
              <a:rPr lang="en-US" altLang="ja-JP" sz="1200" dirty="0">
                <a:solidFill>
                  <a:srgbClr val="4D4D4D"/>
                </a:solidFill>
                <a:latin typeface="ＭＳ ゴシック" panose="020B0609070205080204" pitchFamily="49" charset="-128"/>
                <a:ea typeface="ＭＳ ゴシック" panose="020B0609070205080204" pitchFamily="49" charset="-128"/>
              </a:rPr>
              <a:t> and </a:t>
            </a:r>
            <a:r>
              <a:rPr lang="en-US" altLang="ja-JP" sz="1200" dirty="0" smtClean="0">
                <a:solidFill>
                  <a:srgbClr val="4D4D4D"/>
                </a:solidFill>
                <a:latin typeface="ＭＳ ゴシック" panose="020B0609070205080204" pitchFamily="49" charset="-128"/>
                <a:ea typeface="ＭＳ ゴシック" panose="020B0609070205080204" pitchFamily="49" charset="-128"/>
              </a:rPr>
              <a:t>HTTP </a:t>
            </a:r>
            <a:r>
              <a:rPr lang="en-US" altLang="ja-JP" sz="1200" dirty="0">
                <a:solidFill>
                  <a:srgbClr val="4D4D4D"/>
                </a:solidFill>
                <a:latin typeface="ＭＳ ゴシック" panose="020B0609070205080204" pitchFamily="49" charset="-128"/>
                <a:ea typeface="ＭＳ ゴシック" panose="020B0609070205080204" pitchFamily="49" charset="-128"/>
              </a:rPr>
              <a:t>inbound traffic"</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vpc_id</a:t>
            </a:r>
            <a:r>
              <a:rPr lang="en-US" altLang="ja-JP" sz="1200" dirty="0">
                <a:solidFill>
                  <a:srgbClr val="4D4D4D"/>
                </a:solidFill>
                <a:latin typeface="ＭＳ ゴシック" panose="020B0609070205080204" pitchFamily="49" charset="-128"/>
                <a:ea typeface="ＭＳ ゴシック" panose="020B0609070205080204" pitchFamily="49" charset="-128"/>
              </a:rPr>
              <a:t> = "${aws_vpc.main.id}"</a:t>
            </a:r>
          </a:p>
          <a:p>
            <a:endParaRPr lang="en-US" altLang="ja-JP" sz="1200" dirty="0">
              <a:solidFill>
                <a:srgbClr val="4D4D4D"/>
              </a:solidFill>
              <a:latin typeface="ＭＳ ゴシック" panose="020B0609070205080204" pitchFamily="49" charset="-128"/>
              <a:ea typeface="ＭＳ ゴシック" panose="020B0609070205080204" pitchFamily="49" charset="-128"/>
            </a:endParaRPr>
          </a:p>
          <a:p>
            <a:r>
              <a:rPr lang="en-US" altLang="ja-JP" sz="1200" dirty="0">
                <a:solidFill>
                  <a:srgbClr val="4D4D4D"/>
                </a:solidFill>
                <a:latin typeface="ＭＳ ゴシック" panose="020B0609070205080204" pitchFamily="49" charset="-128"/>
                <a:ea typeface="ＭＳ ゴシック" panose="020B0609070205080204" pitchFamily="49" charset="-128"/>
              </a:rPr>
              <a:t>  ingress {</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from_port</a:t>
            </a:r>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smtClean="0">
                <a:solidFill>
                  <a:srgbClr val="4D4D4D"/>
                </a:solidFill>
                <a:latin typeface="ＭＳ ゴシック" panose="020B0609070205080204" pitchFamily="49" charset="-128"/>
                <a:ea typeface="ＭＳ ゴシック" panose="020B0609070205080204" pitchFamily="49" charset="-128"/>
              </a:rPr>
              <a:t>= 80</a:t>
            </a:r>
            <a:endParaRPr lang="en-US" altLang="ja-JP" sz="1200" dirty="0">
              <a:solidFill>
                <a:srgbClr val="4D4D4D"/>
              </a:solidFill>
              <a:latin typeface="ＭＳ ゴシック" panose="020B0609070205080204" pitchFamily="49" charset="-128"/>
              <a:ea typeface="ＭＳ ゴシック" panose="020B0609070205080204" pitchFamily="49" charset="-128"/>
            </a:endParaRP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to_port</a:t>
            </a:r>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smtClean="0">
                <a:solidFill>
                  <a:srgbClr val="4D4D4D"/>
                </a:solidFill>
                <a:latin typeface="ＭＳ ゴシック" panose="020B0609070205080204" pitchFamily="49" charset="-128"/>
                <a:ea typeface="ＭＳ ゴシック" panose="020B0609070205080204" pitchFamily="49" charset="-128"/>
              </a:rPr>
              <a:t>= 80</a:t>
            </a:r>
            <a:endParaRPr lang="en-US" altLang="ja-JP" sz="1200" dirty="0">
              <a:solidFill>
                <a:srgbClr val="4D4D4D"/>
              </a:solidFill>
              <a:latin typeface="ＭＳ ゴシック" panose="020B0609070205080204" pitchFamily="49" charset="-128"/>
              <a:ea typeface="ＭＳ ゴシック" panose="020B0609070205080204" pitchFamily="49" charset="-128"/>
            </a:endParaRPr>
          </a:p>
          <a:p>
            <a:r>
              <a:rPr lang="en-US" altLang="ja-JP" sz="1200" dirty="0">
                <a:solidFill>
                  <a:srgbClr val="4D4D4D"/>
                </a:solidFill>
                <a:latin typeface="ＭＳ ゴシック" panose="020B0609070205080204" pitchFamily="49" charset="-128"/>
                <a:ea typeface="ＭＳ ゴシック" panose="020B0609070205080204" pitchFamily="49" charset="-128"/>
              </a:rPr>
              <a:t>      protocol = "</a:t>
            </a:r>
            <a:r>
              <a:rPr lang="en-US" altLang="ja-JP" sz="1200" dirty="0" err="1">
                <a:solidFill>
                  <a:srgbClr val="4D4D4D"/>
                </a:solidFill>
                <a:latin typeface="ＭＳ ゴシック" panose="020B0609070205080204" pitchFamily="49" charset="-128"/>
                <a:ea typeface="ＭＳ ゴシック" panose="020B0609070205080204" pitchFamily="49" charset="-128"/>
              </a:rPr>
              <a:t>tcp</a:t>
            </a:r>
            <a:r>
              <a:rPr lang="en-US" altLang="ja-JP" sz="1200" dirty="0">
                <a:solidFill>
                  <a:srgbClr val="4D4D4D"/>
                </a:solidFill>
                <a:latin typeface="ＭＳ ゴシック" panose="020B0609070205080204" pitchFamily="49" charset="-128"/>
                <a:ea typeface="ＭＳ ゴシック" panose="020B0609070205080204" pitchFamily="49" charset="-128"/>
              </a:rPr>
              <a:t>"</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cidr_blocks</a:t>
            </a:r>
            <a:r>
              <a:rPr lang="en-US" altLang="ja-JP" sz="1200" dirty="0">
                <a:solidFill>
                  <a:srgbClr val="4D4D4D"/>
                </a:solidFill>
                <a:latin typeface="ＭＳ ゴシック" panose="020B0609070205080204" pitchFamily="49" charset="-128"/>
                <a:ea typeface="ＭＳ ゴシック" panose="020B0609070205080204" pitchFamily="49" charset="-128"/>
              </a:rPr>
              <a:t> = ["0.0.0.0/0"]</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p>
          <a:p>
            <a:endParaRPr lang="en-US" altLang="ja-JP" sz="1200" dirty="0">
              <a:solidFill>
                <a:srgbClr val="4D4D4D"/>
              </a:solidFill>
              <a:latin typeface="ＭＳ ゴシック" panose="020B0609070205080204" pitchFamily="49" charset="-128"/>
              <a:ea typeface="ＭＳ ゴシック" panose="020B0609070205080204" pitchFamily="49" charset="-128"/>
            </a:endParaRPr>
          </a:p>
          <a:p>
            <a:r>
              <a:rPr lang="en-US" altLang="ja-JP" sz="1200" dirty="0">
                <a:solidFill>
                  <a:srgbClr val="4D4D4D"/>
                </a:solidFill>
                <a:latin typeface="ＭＳ ゴシック" panose="020B0609070205080204" pitchFamily="49" charset="-128"/>
                <a:ea typeface="ＭＳ ゴシック" panose="020B0609070205080204" pitchFamily="49" charset="-128"/>
              </a:rPr>
              <a:t>  ingress {</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from_port</a:t>
            </a:r>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smtClean="0">
                <a:solidFill>
                  <a:srgbClr val="4D4D4D"/>
                </a:solidFill>
                <a:latin typeface="ＭＳ ゴシック" panose="020B0609070205080204" pitchFamily="49" charset="-128"/>
                <a:ea typeface="ＭＳ ゴシック" panose="020B0609070205080204" pitchFamily="49" charset="-128"/>
              </a:rPr>
              <a:t>= 22</a:t>
            </a:r>
            <a:endParaRPr lang="en-US" altLang="ja-JP" sz="1200" b="1" dirty="0">
              <a:solidFill>
                <a:srgbClr val="0084B4"/>
              </a:solidFill>
              <a:latin typeface="ＭＳ ゴシック" panose="020B0609070205080204" pitchFamily="49" charset="-128"/>
              <a:ea typeface="ＭＳ ゴシック" panose="020B0609070205080204" pitchFamily="49" charset="-128"/>
            </a:endParaRP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to_port</a:t>
            </a:r>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smtClean="0">
                <a:solidFill>
                  <a:srgbClr val="4D4D4D"/>
                </a:solidFill>
                <a:latin typeface="ＭＳ ゴシック" panose="020B0609070205080204" pitchFamily="49" charset="-128"/>
                <a:ea typeface="ＭＳ ゴシック" panose="020B0609070205080204" pitchFamily="49" charset="-128"/>
              </a:rPr>
              <a:t>= 22</a:t>
            </a:r>
            <a:endParaRPr lang="en-US" altLang="ja-JP" sz="1200" dirty="0">
              <a:solidFill>
                <a:srgbClr val="4D4D4D"/>
              </a:solidFill>
              <a:latin typeface="ＭＳ ゴシック" panose="020B0609070205080204" pitchFamily="49" charset="-128"/>
              <a:ea typeface="ＭＳ ゴシック" panose="020B0609070205080204" pitchFamily="49" charset="-128"/>
            </a:endParaRPr>
          </a:p>
          <a:p>
            <a:r>
              <a:rPr lang="en-US" altLang="ja-JP" sz="1200" dirty="0">
                <a:solidFill>
                  <a:srgbClr val="4D4D4D"/>
                </a:solidFill>
                <a:latin typeface="ＭＳ ゴシック" panose="020B0609070205080204" pitchFamily="49" charset="-128"/>
                <a:ea typeface="ＭＳ ゴシック" panose="020B0609070205080204" pitchFamily="49" charset="-128"/>
              </a:rPr>
              <a:t>      protocol = "</a:t>
            </a:r>
            <a:r>
              <a:rPr lang="en-US" altLang="ja-JP" sz="1200" dirty="0" err="1">
                <a:solidFill>
                  <a:srgbClr val="4D4D4D"/>
                </a:solidFill>
                <a:latin typeface="ＭＳ ゴシック" panose="020B0609070205080204" pitchFamily="49" charset="-128"/>
                <a:ea typeface="ＭＳ ゴシック" panose="020B0609070205080204" pitchFamily="49" charset="-128"/>
              </a:rPr>
              <a:t>tcp</a:t>
            </a:r>
            <a:r>
              <a:rPr lang="en-US" altLang="ja-JP" sz="1200" dirty="0">
                <a:solidFill>
                  <a:srgbClr val="4D4D4D"/>
                </a:solidFill>
                <a:latin typeface="ＭＳ ゴシック" panose="020B0609070205080204" pitchFamily="49" charset="-128"/>
                <a:ea typeface="ＭＳ ゴシック" panose="020B0609070205080204" pitchFamily="49" charset="-128"/>
              </a:rPr>
              <a:t>"</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cidr_blocks</a:t>
            </a:r>
            <a:r>
              <a:rPr lang="en-US" altLang="ja-JP" sz="1200" dirty="0">
                <a:solidFill>
                  <a:srgbClr val="4D4D4D"/>
                </a:solidFill>
                <a:latin typeface="ＭＳ ゴシック" panose="020B0609070205080204" pitchFamily="49" charset="-128"/>
                <a:ea typeface="ＭＳ ゴシック" panose="020B0609070205080204" pitchFamily="49" charset="-128"/>
              </a:rPr>
              <a:t> = ["0.0.0.0/0"]</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smtClean="0">
                <a:solidFill>
                  <a:srgbClr val="4D4D4D"/>
                </a:solidFill>
                <a:latin typeface="ＭＳ ゴシック" panose="020B0609070205080204" pitchFamily="49" charset="-128"/>
                <a:ea typeface="ＭＳ ゴシック" panose="020B0609070205080204" pitchFamily="49" charset="-128"/>
              </a:rPr>
              <a:t>}</a:t>
            </a:r>
          </a:p>
          <a:p>
            <a:r>
              <a:rPr lang="ja-JP" altLang="en-US" sz="1200" dirty="0" smtClean="0">
                <a:solidFill>
                  <a:srgbClr val="4D4D4D"/>
                </a:solidFill>
                <a:latin typeface="ＭＳ ゴシック" panose="020B0609070205080204" pitchFamily="49" charset="-128"/>
                <a:ea typeface="ＭＳ ゴシック" panose="020B0609070205080204" pitchFamily="49" charset="-128"/>
              </a:rPr>
              <a:t>～次ページへ続く</a:t>
            </a:r>
            <a:endParaRPr lang="en-US" altLang="ja-JP" sz="1200" dirty="0">
              <a:solidFill>
                <a:srgbClr val="4D4D4D"/>
              </a:solidFill>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648544" y="6165304"/>
            <a:ext cx="8028384" cy="523220"/>
          </a:xfrm>
          <a:prstGeom prst="rect">
            <a:avLst/>
          </a:prstGeom>
          <a:noFill/>
        </p:spPr>
        <p:txBody>
          <a:bodyPr wrap="square" rtlCol="0">
            <a:spAutoFit/>
          </a:bodyPr>
          <a:lstStyle/>
          <a:p>
            <a:r>
              <a:rPr lang="ja-JP" altLang="en-US" sz="2800" dirty="0" smtClean="0">
                <a:solidFill>
                  <a:srgbClr val="4D4D4D"/>
                </a:solidFill>
              </a:rPr>
              <a:t>・</a:t>
            </a:r>
            <a:r>
              <a:rPr lang="en-US" altLang="ja-JP" sz="2800" dirty="0" smtClean="0">
                <a:solidFill>
                  <a:srgbClr val="4D4D4D"/>
                </a:solidFill>
              </a:rPr>
              <a:t>HTTP(80</a:t>
            </a:r>
            <a:r>
              <a:rPr lang="ja-JP" altLang="en-US" sz="2800" dirty="0" smtClean="0">
                <a:solidFill>
                  <a:srgbClr val="4D4D4D"/>
                </a:solidFill>
              </a:rPr>
              <a:t>番</a:t>
            </a:r>
            <a:r>
              <a:rPr lang="en-US" altLang="ja-JP" sz="2800" dirty="0" smtClean="0">
                <a:solidFill>
                  <a:srgbClr val="4D4D4D"/>
                </a:solidFill>
              </a:rPr>
              <a:t>)</a:t>
            </a:r>
            <a:r>
              <a:rPr lang="ja-JP" altLang="en-US" sz="2800" dirty="0" smtClean="0">
                <a:solidFill>
                  <a:srgbClr val="4D4D4D"/>
                </a:solidFill>
              </a:rPr>
              <a:t>と</a:t>
            </a:r>
            <a:r>
              <a:rPr lang="en-US" altLang="ja-JP" sz="2800" dirty="0" smtClean="0">
                <a:solidFill>
                  <a:srgbClr val="4D4D4D"/>
                </a:solidFill>
              </a:rPr>
              <a:t>SSH(22</a:t>
            </a:r>
            <a:r>
              <a:rPr lang="ja-JP" altLang="en-US" sz="2800" dirty="0" smtClean="0">
                <a:solidFill>
                  <a:srgbClr val="4D4D4D"/>
                </a:solidFill>
              </a:rPr>
              <a:t>番</a:t>
            </a:r>
            <a:r>
              <a:rPr lang="en-US" altLang="ja-JP" sz="2800" dirty="0" smtClean="0">
                <a:solidFill>
                  <a:srgbClr val="4D4D4D"/>
                </a:solidFill>
              </a:rPr>
              <a:t>)</a:t>
            </a:r>
            <a:r>
              <a:rPr lang="ja-JP" altLang="en-US" sz="2800" dirty="0" smtClean="0">
                <a:solidFill>
                  <a:srgbClr val="4D4D4D"/>
                </a:solidFill>
              </a:rPr>
              <a:t>のポートを解放</a:t>
            </a:r>
            <a:endParaRPr lang="en-US" altLang="ja-JP" sz="2800" dirty="0">
              <a:solidFill>
                <a:srgbClr val="4D4D4D"/>
              </a:solidFill>
            </a:endParaRPr>
          </a:p>
        </p:txBody>
      </p:sp>
    </p:spTree>
    <p:extLst>
      <p:ext uri="{BB962C8B-B14F-4D97-AF65-F5344CB8AC3E}">
        <p14:creationId xmlns:p14="http://schemas.microsoft.com/office/powerpoint/2010/main" val="589915768"/>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SecurityGroup</a:t>
            </a:r>
            <a:r>
              <a:rPr kumimoji="1" lang="ja-JP" altLang="en-US" dirty="0" smtClean="0"/>
              <a:t>を作る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48</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err="1" smtClean="0">
                <a:solidFill>
                  <a:schemeClr val="accent1"/>
                </a:solidFill>
              </a:rPr>
              <a:t>aws_security_group</a:t>
            </a:r>
            <a:r>
              <a:rPr kumimoji="1" lang="en-US" altLang="ja-JP" sz="2800" b="1" dirty="0" smtClean="0">
                <a:solidFill>
                  <a:schemeClr val="accent1"/>
                </a:solidFill>
              </a:rPr>
              <a:t> </a:t>
            </a:r>
            <a:r>
              <a:rPr kumimoji="1" lang="ja-JP" altLang="en-US" sz="2800" b="1" dirty="0" smtClean="0">
                <a:solidFill>
                  <a:schemeClr val="accent1"/>
                </a:solidFill>
              </a:rPr>
              <a:t>リソース</a:t>
            </a:r>
            <a:endParaRPr kumimoji="1" lang="en-US" altLang="ja-JP" sz="2800" b="1" dirty="0" smtClean="0">
              <a:solidFill>
                <a:schemeClr val="accent1"/>
              </a:solidFill>
            </a:endParaRPr>
          </a:p>
        </p:txBody>
      </p:sp>
      <p:sp>
        <p:nvSpPr>
          <p:cNvPr id="7" name="テキスト ボックス 6"/>
          <p:cNvSpPr txBox="1"/>
          <p:nvPr/>
        </p:nvSpPr>
        <p:spPr>
          <a:xfrm>
            <a:off x="821813" y="1826240"/>
            <a:ext cx="8028384" cy="400110"/>
          </a:xfrm>
          <a:prstGeom prst="rect">
            <a:avLst/>
          </a:prstGeom>
          <a:noFill/>
        </p:spPr>
        <p:txBody>
          <a:bodyPr wrap="square" rtlCol="0">
            <a:spAutoFit/>
          </a:bodyPr>
          <a:lstStyle/>
          <a:p>
            <a:r>
              <a:rPr lang="en-US" altLang="ja-JP" sz="2000" dirty="0">
                <a:solidFill>
                  <a:srgbClr val="4D4D4D"/>
                </a:solidFill>
                <a:hlinkClick r:id="rId3"/>
              </a:rPr>
              <a:t>https://</a:t>
            </a:r>
            <a:r>
              <a:rPr lang="en-US" altLang="ja-JP" sz="2000" dirty="0" smtClean="0">
                <a:solidFill>
                  <a:srgbClr val="4D4D4D"/>
                </a:solidFill>
                <a:hlinkClick r:id="rId3"/>
              </a:rPr>
              <a:t>www.terraform.io/docs/providers/aws/r/security_group.html</a:t>
            </a:r>
            <a:endParaRPr lang="en-US" altLang="ja-JP" sz="2000" dirty="0" smtClean="0">
              <a:solidFill>
                <a:srgbClr val="4D4D4D"/>
              </a:solidFill>
            </a:endParaRPr>
          </a:p>
        </p:txBody>
      </p:sp>
      <p:sp>
        <p:nvSpPr>
          <p:cNvPr id="8" name="テキスト ボックス 7"/>
          <p:cNvSpPr txBox="1"/>
          <p:nvPr/>
        </p:nvSpPr>
        <p:spPr>
          <a:xfrm>
            <a:off x="683568" y="2332618"/>
            <a:ext cx="8028384" cy="1569660"/>
          </a:xfrm>
          <a:prstGeom prst="rect">
            <a:avLst/>
          </a:prstGeom>
          <a:solidFill>
            <a:schemeClr val="tx1">
              <a:lumMod val="20000"/>
              <a:lumOff val="80000"/>
            </a:schemeClr>
          </a:solidFill>
          <a:ln>
            <a:solidFill>
              <a:srgbClr val="4D4D4D"/>
            </a:solidFill>
          </a:ln>
        </p:spPr>
        <p:txBody>
          <a:bodyPr wrap="square" rtlCol="0">
            <a:spAutoFit/>
          </a:bodyPr>
          <a:lstStyle/>
          <a:p>
            <a:endParaRPr lang="en-US" altLang="ja-JP" sz="1200" dirty="0">
              <a:solidFill>
                <a:srgbClr val="4D4D4D"/>
              </a:solidFill>
              <a:latin typeface="ＭＳ ゴシック" panose="020B0609070205080204" pitchFamily="49" charset="-128"/>
              <a:ea typeface="ＭＳ ゴシック" panose="020B0609070205080204" pitchFamily="49" charset="-128"/>
            </a:endParaRPr>
          </a:p>
          <a:p>
            <a:r>
              <a:rPr lang="en-US" altLang="ja-JP" sz="1200" dirty="0">
                <a:solidFill>
                  <a:srgbClr val="4D4D4D"/>
                </a:solidFill>
                <a:latin typeface="ＭＳ ゴシック" panose="020B0609070205080204" pitchFamily="49" charset="-128"/>
                <a:ea typeface="ＭＳ ゴシック" panose="020B0609070205080204" pitchFamily="49" charset="-128"/>
              </a:rPr>
              <a:t>  egress {</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from_port</a:t>
            </a:r>
            <a:r>
              <a:rPr lang="en-US" altLang="ja-JP" sz="1200" dirty="0">
                <a:solidFill>
                  <a:srgbClr val="4D4D4D"/>
                </a:solidFill>
                <a:latin typeface="ＭＳ ゴシック" panose="020B0609070205080204" pitchFamily="49" charset="-128"/>
                <a:ea typeface="ＭＳ ゴシック" panose="020B0609070205080204" pitchFamily="49" charset="-128"/>
              </a:rPr>
              <a:t> = 0</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to_port</a:t>
            </a:r>
            <a:r>
              <a:rPr lang="en-US" altLang="ja-JP" sz="1200" dirty="0">
                <a:solidFill>
                  <a:srgbClr val="4D4D4D"/>
                </a:solidFill>
                <a:latin typeface="ＭＳ ゴシック" panose="020B0609070205080204" pitchFamily="49" charset="-128"/>
                <a:ea typeface="ＭＳ ゴシック" panose="020B0609070205080204" pitchFamily="49" charset="-128"/>
              </a:rPr>
              <a:t> = 0</a:t>
            </a:r>
          </a:p>
          <a:p>
            <a:r>
              <a:rPr lang="en-US" altLang="ja-JP" sz="1200" dirty="0">
                <a:solidFill>
                  <a:srgbClr val="4D4D4D"/>
                </a:solidFill>
                <a:latin typeface="ＭＳ ゴシック" panose="020B0609070205080204" pitchFamily="49" charset="-128"/>
                <a:ea typeface="ＭＳ ゴシック" panose="020B0609070205080204" pitchFamily="49" charset="-128"/>
              </a:rPr>
              <a:t>      protocol = "-1"</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r>
              <a:rPr lang="en-US" altLang="ja-JP" sz="1200" dirty="0" err="1">
                <a:solidFill>
                  <a:srgbClr val="4D4D4D"/>
                </a:solidFill>
                <a:latin typeface="ＭＳ ゴシック" panose="020B0609070205080204" pitchFamily="49" charset="-128"/>
                <a:ea typeface="ＭＳ ゴシック" panose="020B0609070205080204" pitchFamily="49" charset="-128"/>
              </a:rPr>
              <a:t>cidr_blocks</a:t>
            </a:r>
            <a:r>
              <a:rPr lang="en-US" altLang="ja-JP" sz="1200" dirty="0">
                <a:solidFill>
                  <a:srgbClr val="4D4D4D"/>
                </a:solidFill>
                <a:latin typeface="ＭＳ ゴシック" panose="020B0609070205080204" pitchFamily="49" charset="-128"/>
                <a:ea typeface="ＭＳ ゴシック" panose="020B0609070205080204" pitchFamily="49" charset="-128"/>
              </a:rPr>
              <a:t> = ["0.0.0.0/0"]</a:t>
            </a:r>
          </a:p>
          <a:p>
            <a:r>
              <a:rPr lang="en-US" altLang="ja-JP" sz="1200" dirty="0">
                <a:solidFill>
                  <a:srgbClr val="4D4D4D"/>
                </a:solidFill>
                <a:latin typeface="ＭＳ ゴシック" panose="020B0609070205080204" pitchFamily="49" charset="-128"/>
                <a:ea typeface="ＭＳ ゴシック" panose="020B0609070205080204" pitchFamily="49" charset="-128"/>
              </a:rPr>
              <a:t>  }</a:t>
            </a:r>
          </a:p>
          <a:p>
            <a:r>
              <a:rPr lang="en-US" altLang="ja-JP" sz="1200" dirty="0">
                <a:solidFill>
                  <a:srgbClr val="4D4D4D"/>
                </a:solidFill>
                <a:latin typeface="ＭＳ ゴシック" panose="020B0609070205080204" pitchFamily="49" charset="-128"/>
                <a:ea typeface="ＭＳ ゴシック" panose="020B0609070205080204" pitchFamily="49" charset="-128"/>
              </a:rPr>
              <a:t>}</a:t>
            </a:r>
          </a:p>
        </p:txBody>
      </p:sp>
    </p:spTree>
    <p:extLst>
      <p:ext uri="{BB962C8B-B14F-4D97-AF65-F5344CB8AC3E}">
        <p14:creationId xmlns:p14="http://schemas.microsoft.com/office/powerpoint/2010/main" val="3254532431"/>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次はこれ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49</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sp>
        <p:nvSpPr>
          <p:cNvPr id="5" name="正方形/長方形 4"/>
          <p:cNvSpPr/>
          <p:nvPr/>
        </p:nvSpPr>
        <p:spPr>
          <a:xfrm>
            <a:off x="2555776" y="3933056"/>
            <a:ext cx="1152128" cy="1152128"/>
          </a:xfrm>
          <a:prstGeom prst="rect">
            <a:avLst/>
          </a:prstGeom>
          <a:solidFill>
            <a:schemeClr val="accent3">
              <a:lumMod val="60000"/>
              <a:lumOff val="40000"/>
              <a:alpha val="40000"/>
            </a:schemeClr>
          </a:solidFill>
          <a:ln w="31750" cap="sq">
            <a:solidFill>
              <a:srgbClr val="FFC000"/>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graphicFrame>
        <p:nvGraphicFramePr>
          <p:cNvPr id="25" name="表 24"/>
          <p:cNvGraphicFramePr>
            <a:graphicFrameLocks noGrp="1"/>
          </p:cNvGraphicFramePr>
          <p:nvPr>
            <p:extLst>
              <p:ext uri="{D42A27DB-BD31-4B8C-83A1-F6EECF244321}">
                <p14:modId xmlns:p14="http://schemas.microsoft.com/office/powerpoint/2010/main" val="1133329752"/>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27" name="曲線コネクタ 26"/>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956774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64502" y="2636912"/>
            <a:ext cx="464091" cy="470363"/>
          </a:xfrm>
          <a:prstGeom prst="rect">
            <a:avLst/>
          </a:prstGeom>
        </p:spPr>
      </p:pic>
      <p:pic>
        <p:nvPicPr>
          <p:cNvPr id="13" name="図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397" y="2636912"/>
            <a:ext cx="1118879" cy="1291014"/>
          </a:xfrm>
          <a:prstGeom prst="rect">
            <a:avLst/>
          </a:prstGeom>
        </p:spPr>
      </p:pic>
      <p:sp>
        <p:nvSpPr>
          <p:cNvPr id="2" name="タイトル 1"/>
          <p:cNvSpPr>
            <a:spLocks noGrp="1"/>
          </p:cNvSpPr>
          <p:nvPr>
            <p:ph type="title"/>
          </p:nvPr>
        </p:nvSpPr>
        <p:spPr/>
        <p:txBody>
          <a:bodyPr>
            <a:normAutofit/>
          </a:bodyPr>
          <a:lstStyle/>
          <a:p>
            <a:r>
              <a:rPr lang="ja-JP" altLang="en-US" dirty="0"/>
              <a:t>コード</a:t>
            </a:r>
            <a:r>
              <a:rPr lang="ja-JP" altLang="en-US" dirty="0" smtClean="0"/>
              <a:t>による</a:t>
            </a:r>
            <a:r>
              <a:rPr kumimoji="1" lang="ja-JP" altLang="en-US" dirty="0" smtClean="0"/>
              <a:t>インフラ構築</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a:t>
            </a:fld>
            <a:endParaRPr lang="ja-JP" altLang="en-US" dirty="0"/>
          </a:p>
        </p:txBody>
      </p:sp>
      <p:sp>
        <p:nvSpPr>
          <p:cNvPr id="10" name="正方形/長方形 9"/>
          <p:cNvSpPr/>
          <p:nvPr/>
        </p:nvSpPr>
        <p:spPr>
          <a:xfrm>
            <a:off x="102680" y="40770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構築内容を記述した</a:t>
            </a:r>
            <a:endParaRPr lang="en-US" altLang="ja-JP" sz="2000" dirty="0" smtClean="0"/>
          </a:p>
          <a:p>
            <a:pPr algn="ctr"/>
            <a:r>
              <a:rPr lang="ja-JP" altLang="en-US" sz="2000" dirty="0" smtClean="0"/>
              <a:t>ファイル</a:t>
            </a:r>
            <a:endParaRPr lang="ja-JP" altLang="en-US" sz="2000" dirty="0"/>
          </a:p>
        </p:txBody>
      </p:sp>
      <p:pic>
        <p:nvPicPr>
          <p:cNvPr id="5" name="図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39952" y="2852936"/>
            <a:ext cx="898935" cy="888935"/>
          </a:xfrm>
          <a:prstGeom prst="rect">
            <a:avLst/>
          </a:prstGeom>
        </p:spPr>
      </p:pic>
      <p:pic>
        <p:nvPicPr>
          <p:cNvPr id="8" name="図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876256" y="2852936"/>
            <a:ext cx="699710" cy="849850"/>
          </a:xfrm>
          <a:prstGeom prst="rect">
            <a:avLst/>
          </a:prstGeom>
        </p:spPr>
      </p:pic>
      <p:pic>
        <p:nvPicPr>
          <p:cNvPr id="11" name="図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99481" y="2996952"/>
            <a:ext cx="681741" cy="877778"/>
          </a:xfrm>
          <a:prstGeom prst="rect">
            <a:avLst/>
          </a:prstGeom>
        </p:spPr>
      </p:pic>
      <p:sp>
        <p:nvSpPr>
          <p:cNvPr id="17" name="テキスト ボックス 16"/>
          <p:cNvSpPr txBox="1"/>
          <p:nvPr/>
        </p:nvSpPr>
        <p:spPr>
          <a:xfrm>
            <a:off x="323528" y="1196752"/>
            <a:ext cx="5472608" cy="523220"/>
          </a:xfrm>
          <a:prstGeom prst="rect">
            <a:avLst/>
          </a:prstGeom>
          <a:noFill/>
        </p:spPr>
        <p:txBody>
          <a:bodyPr wrap="square" rtlCol="0">
            <a:spAutoFit/>
          </a:bodyPr>
          <a:lstStyle/>
          <a:p>
            <a:r>
              <a:rPr kumimoji="1" lang="ja-JP" altLang="en-US" sz="2800" b="1" dirty="0" smtClean="0">
                <a:solidFill>
                  <a:schemeClr val="accent1"/>
                </a:solidFill>
              </a:rPr>
              <a:t>構築の流れ</a:t>
            </a:r>
            <a:endParaRPr kumimoji="1" lang="en-US" altLang="ja-JP" sz="2800" b="1" dirty="0" smtClean="0">
              <a:solidFill>
                <a:schemeClr val="accent1"/>
              </a:solidFill>
            </a:endParaRPr>
          </a:p>
        </p:txBody>
      </p:sp>
      <p:sp>
        <p:nvSpPr>
          <p:cNvPr id="18" name="正方形/長方形 17"/>
          <p:cNvSpPr/>
          <p:nvPr/>
        </p:nvSpPr>
        <p:spPr>
          <a:xfrm>
            <a:off x="3203848" y="40770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ツール</a:t>
            </a:r>
            <a:endParaRPr lang="ja-JP" altLang="en-US" sz="2000" dirty="0"/>
          </a:p>
        </p:txBody>
      </p:sp>
      <p:sp>
        <p:nvSpPr>
          <p:cNvPr id="19" name="正方形/長方形 18"/>
          <p:cNvSpPr/>
          <p:nvPr/>
        </p:nvSpPr>
        <p:spPr>
          <a:xfrm>
            <a:off x="6047656" y="4077072"/>
            <a:ext cx="2808312" cy="864096"/>
          </a:xfrm>
          <a:prstGeom prst="rect">
            <a:avLst/>
          </a:prstGeom>
          <a:noFill/>
          <a:ln w="19050" cap="sq">
            <a:no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t"/>
          <a:lstStyle/>
          <a:p>
            <a:pPr algn="ctr"/>
            <a:r>
              <a:rPr lang="ja-JP" altLang="en-US" sz="2000" dirty="0" smtClean="0"/>
              <a:t>ネットワーク構築</a:t>
            </a:r>
            <a:endParaRPr lang="en-US" altLang="ja-JP" sz="2000" dirty="0" smtClean="0"/>
          </a:p>
          <a:p>
            <a:pPr algn="ctr"/>
            <a:r>
              <a:rPr lang="ja-JP" altLang="en-US" sz="2000" dirty="0" smtClean="0"/>
              <a:t>サーバ構築</a:t>
            </a:r>
            <a:endParaRPr lang="en-US" altLang="ja-JP" sz="2000" dirty="0" smtClean="0"/>
          </a:p>
          <a:p>
            <a:pPr algn="ctr"/>
            <a:r>
              <a:rPr lang="ja-JP" altLang="en-US" sz="2000" dirty="0"/>
              <a:t>セットアップ</a:t>
            </a:r>
          </a:p>
        </p:txBody>
      </p:sp>
      <p:sp>
        <p:nvSpPr>
          <p:cNvPr id="20" name="下矢印 19"/>
          <p:cNvSpPr/>
          <p:nvPr/>
        </p:nvSpPr>
        <p:spPr>
          <a:xfrm rot="16200000">
            <a:off x="2953822" y="2785240"/>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1" name="下矢印 20"/>
          <p:cNvSpPr/>
          <p:nvPr/>
        </p:nvSpPr>
        <p:spPr>
          <a:xfrm rot="16200000">
            <a:off x="5834509" y="2785240"/>
            <a:ext cx="504056" cy="1148125"/>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Tree>
    <p:extLst>
      <p:ext uri="{BB962C8B-B14F-4D97-AF65-F5344CB8AC3E}">
        <p14:creationId xmlns:p14="http://schemas.microsoft.com/office/powerpoint/2010/main" val="2510839452"/>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Instance(</a:t>
            </a:r>
            <a:r>
              <a:rPr kumimoji="1" lang="ja-JP" altLang="en-US" dirty="0" smtClean="0"/>
              <a:t>サーバ</a:t>
            </a:r>
            <a:r>
              <a:rPr kumimoji="1" lang="en-US" altLang="ja-JP" dirty="0" smtClean="0"/>
              <a:t>)</a:t>
            </a:r>
            <a:r>
              <a:rPr kumimoji="1" lang="ja-JP" altLang="en-US" dirty="0" smtClean="0"/>
              <a:t>を作る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50</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err="1" smtClean="0">
                <a:solidFill>
                  <a:schemeClr val="accent1"/>
                </a:solidFill>
              </a:rPr>
              <a:t>aws_instance</a:t>
            </a:r>
            <a:r>
              <a:rPr kumimoji="1" lang="en-US" altLang="ja-JP" sz="2800" b="1" dirty="0" smtClean="0">
                <a:solidFill>
                  <a:schemeClr val="accent1"/>
                </a:solidFill>
              </a:rPr>
              <a:t> </a:t>
            </a:r>
            <a:r>
              <a:rPr kumimoji="1" lang="ja-JP" altLang="en-US" sz="2800" b="1" dirty="0" smtClean="0">
                <a:solidFill>
                  <a:schemeClr val="accent1"/>
                </a:solidFill>
              </a:rPr>
              <a:t>リソース</a:t>
            </a:r>
            <a:endParaRPr kumimoji="1" lang="en-US" altLang="ja-JP" sz="2800" b="1" dirty="0" smtClean="0">
              <a:solidFill>
                <a:schemeClr val="accent1"/>
              </a:solidFill>
            </a:endParaRPr>
          </a:p>
        </p:txBody>
      </p:sp>
      <p:sp>
        <p:nvSpPr>
          <p:cNvPr id="7" name="テキスト ボックス 6"/>
          <p:cNvSpPr txBox="1"/>
          <p:nvPr/>
        </p:nvSpPr>
        <p:spPr>
          <a:xfrm>
            <a:off x="821813" y="1826240"/>
            <a:ext cx="8028384" cy="400110"/>
          </a:xfrm>
          <a:prstGeom prst="rect">
            <a:avLst/>
          </a:prstGeom>
          <a:noFill/>
        </p:spPr>
        <p:txBody>
          <a:bodyPr wrap="square" rtlCol="0">
            <a:spAutoFit/>
          </a:bodyPr>
          <a:lstStyle/>
          <a:p>
            <a:r>
              <a:rPr lang="en-US" altLang="ja-JP" sz="2000" dirty="0">
                <a:solidFill>
                  <a:srgbClr val="4D4D4D"/>
                </a:solidFill>
                <a:hlinkClick r:id="rId3"/>
              </a:rPr>
              <a:t>https://</a:t>
            </a:r>
            <a:r>
              <a:rPr lang="en-US" altLang="ja-JP" sz="2000" dirty="0" smtClean="0">
                <a:solidFill>
                  <a:srgbClr val="4D4D4D"/>
                </a:solidFill>
                <a:hlinkClick r:id="rId3"/>
              </a:rPr>
              <a:t>www.terraform.io/docs/providers/aws/r/instance.html</a:t>
            </a:r>
            <a:endParaRPr lang="en-US" altLang="ja-JP" sz="2000" dirty="0" smtClean="0">
              <a:solidFill>
                <a:srgbClr val="4D4D4D"/>
              </a:solidFill>
            </a:endParaRPr>
          </a:p>
        </p:txBody>
      </p:sp>
      <p:sp>
        <p:nvSpPr>
          <p:cNvPr id="8" name="テキスト ボックス 7"/>
          <p:cNvSpPr txBox="1"/>
          <p:nvPr/>
        </p:nvSpPr>
        <p:spPr>
          <a:xfrm>
            <a:off x="683568" y="2420888"/>
            <a:ext cx="8352928" cy="3139321"/>
          </a:xfrm>
          <a:prstGeom prst="rect">
            <a:avLst/>
          </a:prstGeom>
          <a:solidFill>
            <a:schemeClr val="tx1">
              <a:lumMod val="20000"/>
              <a:lumOff val="80000"/>
            </a:schemeClr>
          </a:solidFill>
          <a:ln>
            <a:solidFill>
              <a:srgbClr val="4D4D4D"/>
            </a:solidFill>
          </a:ln>
        </p:spPr>
        <p:txBody>
          <a:bodyPr wrap="square" rtlCol="0">
            <a:spAutoFit/>
          </a:bodyPr>
          <a:lstStyle/>
          <a:p>
            <a:r>
              <a:rPr lang="en-US" altLang="ja-JP" dirty="0">
                <a:solidFill>
                  <a:srgbClr val="4D4D4D"/>
                </a:solidFill>
                <a:latin typeface="ＭＳ ゴシック" panose="020B0609070205080204" pitchFamily="49" charset="-128"/>
                <a:ea typeface="ＭＳ ゴシック" panose="020B0609070205080204" pitchFamily="49" charset="-128"/>
              </a:rPr>
              <a:t>resource "</a:t>
            </a:r>
            <a:r>
              <a:rPr lang="en-US" altLang="ja-JP" dirty="0" err="1">
                <a:solidFill>
                  <a:srgbClr val="4D4D4D"/>
                </a:solidFill>
                <a:latin typeface="ＭＳ ゴシック" panose="020B0609070205080204" pitchFamily="49" charset="-128"/>
                <a:ea typeface="ＭＳ ゴシック" panose="020B0609070205080204" pitchFamily="49" charset="-128"/>
              </a:rPr>
              <a:t>aws_instance</a:t>
            </a:r>
            <a:r>
              <a:rPr lang="en-US" altLang="ja-JP" dirty="0">
                <a:solidFill>
                  <a:srgbClr val="4D4D4D"/>
                </a:solidFill>
                <a:latin typeface="ＭＳ ゴシック" panose="020B0609070205080204" pitchFamily="49" charset="-128"/>
                <a:ea typeface="ＭＳ ゴシック" panose="020B0609070205080204" pitchFamily="49" charset="-128"/>
              </a:rPr>
              <a:t>" "web" {</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depends_on</a:t>
            </a:r>
            <a:r>
              <a:rPr lang="en-US" altLang="ja-JP" dirty="0">
                <a:solidFill>
                  <a:srgbClr val="4D4D4D"/>
                </a:solidFill>
                <a:latin typeface="ＭＳ ゴシック" panose="020B0609070205080204" pitchFamily="49" charset="-128"/>
                <a:ea typeface="ＭＳ ゴシック" panose="020B0609070205080204" pitchFamily="49" charset="-128"/>
              </a:rPr>
              <a:t> = ["</a:t>
            </a:r>
            <a:r>
              <a:rPr lang="en-US" altLang="ja-JP" dirty="0" err="1">
                <a:solidFill>
                  <a:srgbClr val="4D4D4D"/>
                </a:solidFill>
                <a:latin typeface="ＭＳ ゴシック" panose="020B0609070205080204" pitchFamily="49" charset="-128"/>
                <a:ea typeface="ＭＳ ゴシック" panose="020B0609070205080204" pitchFamily="49" charset="-128"/>
              </a:rPr>
              <a:t>aws_internet_gateway.igw</a:t>
            </a:r>
            <a:r>
              <a:rPr lang="en-US" altLang="ja-JP" dirty="0">
                <a:solidFill>
                  <a:srgbClr val="4D4D4D"/>
                </a:solidFill>
                <a:latin typeface="ＭＳ ゴシック" panose="020B0609070205080204" pitchFamily="49" charset="-128"/>
                <a:ea typeface="ＭＳ ゴシック" panose="020B0609070205080204" pitchFamily="49" charset="-128"/>
              </a:rPr>
              <a:t>"]</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ami</a:t>
            </a:r>
            <a:r>
              <a:rPr lang="en-US" altLang="ja-JP" dirty="0">
                <a:solidFill>
                  <a:srgbClr val="4D4D4D"/>
                </a:solidFill>
                <a:latin typeface="ＭＳ ゴシック" panose="020B0609070205080204" pitchFamily="49" charset="-128"/>
                <a:ea typeface="ＭＳ ゴシック" panose="020B0609070205080204" pitchFamily="49" charset="-128"/>
              </a:rPr>
              <a:t> = "ami-60b6c60a"</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key_name</a:t>
            </a:r>
            <a:r>
              <a:rPr lang="en-US" altLang="ja-JP" dirty="0">
                <a:solidFill>
                  <a:srgbClr val="4D4D4D"/>
                </a:solidFill>
                <a:latin typeface="ＭＳ ゴシック" panose="020B0609070205080204" pitchFamily="49" charset="-128"/>
                <a:ea typeface="ＭＳ ゴシック" panose="020B0609070205080204" pitchFamily="49" charset="-128"/>
              </a:rPr>
              <a:t> = "techcircle12"</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subnet_id</a:t>
            </a:r>
            <a:r>
              <a:rPr lang="en-US" altLang="ja-JP" dirty="0">
                <a:solidFill>
                  <a:srgbClr val="4D4D4D"/>
                </a:solidFill>
                <a:latin typeface="ＭＳ ゴシック" panose="020B0609070205080204" pitchFamily="49" charset="-128"/>
                <a:ea typeface="ＭＳ ゴシック" panose="020B0609070205080204" pitchFamily="49" charset="-128"/>
              </a:rPr>
              <a:t> = "${aws_subnet.main.id}"</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vpc_security_group_ids</a:t>
            </a:r>
            <a:r>
              <a:rPr lang="en-US" altLang="ja-JP" dirty="0">
                <a:solidFill>
                  <a:srgbClr val="4D4D4D"/>
                </a:solidFill>
                <a:latin typeface="ＭＳ ゴシック" panose="020B0609070205080204" pitchFamily="49" charset="-128"/>
                <a:ea typeface="ＭＳ ゴシック" panose="020B0609070205080204" pitchFamily="49" charset="-128"/>
              </a:rPr>
              <a:t> = ["${</a:t>
            </a:r>
            <a:r>
              <a:rPr lang="en-US" altLang="ja-JP" dirty="0" smtClean="0">
                <a:solidFill>
                  <a:srgbClr val="4D4D4D"/>
                </a:solidFill>
                <a:latin typeface="ＭＳ ゴシック" panose="020B0609070205080204" pitchFamily="49" charset="-128"/>
                <a:ea typeface="ＭＳ ゴシック" panose="020B0609070205080204" pitchFamily="49" charset="-128"/>
              </a:rPr>
              <a:t>aws_security_group.allow_ssh_httpd.id}"]</a:t>
            </a:r>
            <a:endParaRPr lang="en-US" altLang="ja-JP" dirty="0">
              <a:solidFill>
                <a:srgbClr val="4D4D4D"/>
              </a:solidFill>
              <a:latin typeface="ＭＳ ゴシック" panose="020B0609070205080204" pitchFamily="49" charset="-128"/>
              <a:ea typeface="ＭＳ ゴシック" panose="020B0609070205080204" pitchFamily="49" charset="-128"/>
            </a:endParaRP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instance_type</a:t>
            </a:r>
            <a:r>
              <a:rPr lang="en-US" altLang="ja-JP" dirty="0">
                <a:solidFill>
                  <a:srgbClr val="4D4D4D"/>
                </a:solidFill>
                <a:latin typeface="ＭＳ ゴシック" panose="020B0609070205080204" pitchFamily="49" charset="-128"/>
                <a:ea typeface="ＭＳ ゴシック" panose="020B0609070205080204" pitchFamily="49" charset="-128"/>
              </a:rPr>
              <a:t> = "t2.micro"</a:t>
            </a:r>
          </a:p>
          <a:p>
            <a:r>
              <a:rPr lang="en-US" altLang="ja-JP" dirty="0">
                <a:solidFill>
                  <a:srgbClr val="4D4D4D"/>
                </a:solidFill>
                <a:latin typeface="ＭＳ ゴシック" panose="020B0609070205080204" pitchFamily="49" charset="-128"/>
                <a:ea typeface="ＭＳ ゴシック" panose="020B0609070205080204" pitchFamily="49" charset="-128"/>
              </a:rPr>
              <a:t>  tags {</a:t>
            </a:r>
          </a:p>
          <a:p>
            <a:r>
              <a:rPr lang="en-US" altLang="ja-JP" dirty="0">
                <a:solidFill>
                  <a:srgbClr val="4D4D4D"/>
                </a:solidFill>
                <a:latin typeface="ＭＳ ゴシック" panose="020B0609070205080204" pitchFamily="49" charset="-128"/>
                <a:ea typeface="ＭＳ ゴシック" panose="020B0609070205080204" pitchFamily="49" charset="-128"/>
              </a:rPr>
              <a:t>    Name = "Terraform"</a:t>
            </a:r>
          </a:p>
          <a:p>
            <a:r>
              <a:rPr lang="en-US" altLang="ja-JP" dirty="0">
                <a:solidFill>
                  <a:srgbClr val="4D4D4D"/>
                </a:solidFill>
                <a:latin typeface="ＭＳ ゴシック" panose="020B0609070205080204" pitchFamily="49" charset="-128"/>
                <a:ea typeface="ＭＳ ゴシック" panose="020B0609070205080204" pitchFamily="49" charset="-128"/>
              </a:rPr>
              <a:t>  }</a:t>
            </a:r>
          </a:p>
          <a:p>
            <a:r>
              <a:rPr lang="en-US" altLang="ja-JP" dirty="0" smtClean="0">
                <a:solidFill>
                  <a:srgbClr val="4D4D4D"/>
                </a:solidFill>
                <a:latin typeface="ＭＳ ゴシック" panose="020B0609070205080204" pitchFamily="49" charset="-128"/>
                <a:ea typeface="ＭＳ ゴシック" panose="020B0609070205080204" pitchFamily="49" charset="-128"/>
              </a:rPr>
              <a:t>}</a:t>
            </a:r>
          </a:p>
        </p:txBody>
      </p:sp>
    </p:spTree>
    <p:extLst>
      <p:ext uri="{BB962C8B-B14F-4D97-AF65-F5344CB8AC3E}">
        <p14:creationId xmlns:p14="http://schemas.microsoft.com/office/powerpoint/2010/main" val="4218969374"/>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次はこれ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51</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sp>
        <p:nvSpPr>
          <p:cNvPr id="5" name="正方形/長方形 4"/>
          <p:cNvSpPr/>
          <p:nvPr/>
        </p:nvSpPr>
        <p:spPr>
          <a:xfrm>
            <a:off x="3419872" y="3664067"/>
            <a:ext cx="3051375" cy="453075"/>
          </a:xfrm>
          <a:prstGeom prst="rect">
            <a:avLst/>
          </a:prstGeom>
          <a:solidFill>
            <a:schemeClr val="accent3">
              <a:lumMod val="60000"/>
              <a:lumOff val="40000"/>
              <a:alpha val="40000"/>
            </a:schemeClr>
          </a:solidFill>
          <a:ln w="31750" cap="sq">
            <a:solidFill>
              <a:srgbClr val="FFC000"/>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graphicFrame>
        <p:nvGraphicFramePr>
          <p:cNvPr id="25" name="表 24"/>
          <p:cNvGraphicFramePr>
            <a:graphicFrameLocks noGrp="1"/>
          </p:cNvGraphicFramePr>
          <p:nvPr>
            <p:extLst>
              <p:ext uri="{D42A27DB-BD31-4B8C-83A1-F6EECF244321}">
                <p14:modId xmlns:p14="http://schemas.microsoft.com/office/powerpoint/2010/main" val="1133329752"/>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27" name="曲線コネクタ 26"/>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0877401"/>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固定</a:t>
            </a:r>
            <a:r>
              <a:rPr kumimoji="1" lang="en-US" altLang="ja-JP" dirty="0" smtClean="0"/>
              <a:t>IP</a:t>
            </a:r>
            <a:r>
              <a:rPr kumimoji="1" lang="ja-JP" altLang="en-US" dirty="0" smtClean="0"/>
              <a:t>を振る</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52</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en-US" altLang="ja-JP" sz="2800" b="1" dirty="0" err="1" smtClean="0">
                <a:solidFill>
                  <a:schemeClr val="accent1"/>
                </a:solidFill>
              </a:rPr>
              <a:t>aws_eip</a:t>
            </a:r>
            <a:r>
              <a:rPr kumimoji="1" lang="en-US" altLang="ja-JP" sz="2800" b="1" dirty="0" smtClean="0">
                <a:solidFill>
                  <a:schemeClr val="accent1"/>
                </a:solidFill>
              </a:rPr>
              <a:t> </a:t>
            </a:r>
            <a:r>
              <a:rPr kumimoji="1" lang="ja-JP" altLang="en-US" sz="2800" b="1" dirty="0" smtClean="0">
                <a:solidFill>
                  <a:schemeClr val="accent1"/>
                </a:solidFill>
              </a:rPr>
              <a:t>リソース</a:t>
            </a:r>
            <a:endParaRPr kumimoji="1" lang="en-US" altLang="ja-JP" sz="2800" b="1" dirty="0" smtClean="0">
              <a:solidFill>
                <a:schemeClr val="accent1"/>
              </a:solidFill>
            </a:endParaRPr>
          </a:p>
        </p:txBody>
      </p:sp>
      <p:sp>
        <p:nvSpPr>
          <p:cNvPr id="7" name="テキスト ボックス 6"/>
          <p:cNvSpPr txBox="1"/>
          <p:nvPr/>
        </p:nvSpPr>
        <p:spPr>
          <a:xfrm>
            <a:off x="821813" y="1826240"/>
            <a:ext cx="8028384" cy="400110"/>
          </a:xfrm>
          <a:prstGeom prst="rect">
            <a:avLst/>
          </a:prstGeom>
          <a:noFill/>
        </p:spPr>
        <p:txBody>
          <a:bodyPr wrap="square" rtlCol="0">
            <a:spAutoFit/>
          </a:bodyPr>
          <a:lstStyle/>
          <a:p>
            <a:r>
              <a:rPr lang="en-US" altLang="ja-JP" sz="2000" dirty="0">
                <a:solidFill>
                  <a:srgbClr val="4D4D4D"/>
                </a:solidFill>
                <a:hlinkClick r:id="rId3"/>
              </a:rPr>
              <a:t>https://</a:t>
            </a:r>
            <a:r>
              <a:rPr lang="en-US" altLang="ja-JP" sz="2000" dirty="0" smtClean="0">
                <a:solidFill>
                  <a:srgbClr val="4D4D4D"/>
                </a:solidFill>
                <a:hlinkClick r:id="rId3"/>
              </a:rPr>
              <a:t>www.terraform.io/docs/providers/aws/r/eip.html</a:t>
            </a:r>
            <a:endParaRPr lang="en-US" altLang="ja-JP" sz="2000" dirty="0" smtClean="0">
              <a:solidFill>
                <a:srgbClr val="4D4D4D"/>
              </a:solidFill>
            </a:endParaRPr>
          </a:p>
        </p:txBody>
      </p:sp>
      <p:sp>
        <p:nvSpPr>
          <p:cNvPr id="8" name="テキスト ボックス 7"/>
          <p:cNvSpPr txBox="1"/>
          <p:nvPr/>
        </p:nvSpPr>
        <p:spPr>
          <a:xfrm>
            <a:off x="683568" y="2413926"/>
            <a:ext cx="8352928" cy="1477328"/>
          </a:xfrm>
          <a:prstGeom prst="rect">
            <a:avLst/>
          </a:prstGeom>
          <a:solidFill>
            <a:schemeClr val="tx1">
              <a:lumMod val="20000"/>
              <a:lumOff val="80000"/>
            </a:schemeClr>
          </a:solidFill>
          <a:ln>
            <a:solidFill>
              <a:srgbClr val="4D4D4D"/>
            </a:solidFill>
          </a:ln>
        </p:spPr>
        <p:txBody>
          <a:bodyPr wrap="square" rtlCol="0">
            <a:spAutoFit/>
          </a:bodyPr>
          <a:lstStyle/>
          <a:p>
            <a:r>
              <a:rPr lang="en-US" altLang="ja-JP" dirty="0">
                <a:solidFill>
                  <a:srgbClr val="4D4D4D"/>
                </a:solidFill>
                <a:latin typeface="ＭＳ ゴシック" panose="020B0609070205080204" pitchFamily="49" charset="-128"/>
                <a:ea typeface="ＭＳ ゴシック" panose="020B0609070205080204" pitchFamily="49" charset="-128"/>
              </a:rPr>
              <a:t>resource "</a:t>
            </a:r>
            <a:r>
              <a:rPr lang="en-US" altLang="ja-JP" dirty="0" err="1">
                <a:solidFill>
                  <a:srgbClr val="4D4D4D"/>
                </a:solidFill>
                <a:latin typeface="ＭＳ ゴシック" panose="020B0609070205080204" pitchFamily="49" charset="-128"/>
                <a:ea typeface="ＭＳ ゴシック" panose="020B0609070205080204" pitchFamily="49" charset="-128"/>
              </a:rPr>
              <a:t>aws_eip</a:t>
            </a:r>
            <a:r>
              <a:rPr lang="en-US" altLang="ja-JP" dirty="0">
                <a:solidFill>
                  <a:srgbClr val="4D4D4D"/>
                </a:solidFill>
                <a:latin typeface="ＭＳ ゴシック" panose="020B0609070205080204" pitchFamily="49" charset="-128"/>
                <a:ea typeface="ＭＳ ゴシック" panose="020B0609070205080204" pitchFamily="49" charset="-128"/>
              </a:rPr>
              <a:t>" "web" {</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depends_on</a:t>
            </a:r>
            <a:r>
              <a:rPr lang="en-US" altLang="ja-JP" dirty="0">
                <a:solidFill>
                  <a:srgbClr val="4D4D4D"/>
                </a:solidFill>
                <a:latin typeface="ＭＳ ゴシック" panose="020B0609070205080204" pitchFamily="49" charset="-128"/>
                <a:ea typeface="ＭＳ ゴシック" panose="020B0609070205080204" pitchFamily="49" charset="-128"/>
              </a:rPr>
              <a:t> = ["</a:t>
            </a:r>
            <a:r>
              <a:rPr lang="en-US" altLang="ja-JP" dirty="0" err="1">
                <a:solidFill>
                  <a:srgbClr val="4D4D4D"/>
                </a:solidFill>
                <a:latin typeface="ＭＳ ゴシック" panose="020B0609070205080204" pitchFamily="49" charset="-128"/>
                <a:ea typeface="ＭＳ ゴシック" panose="020B0609070205080204" pitchFamily="49" charset="-128"/>
              </a:rPr>
              <a:t>aws_internet_gateway.igw</a:t>
            </a:r>
            <a:r>
              <a:rPr lang="en-US" altLang="ja-JP" dirty="0">
                <a:solidFill>
                  <a:srgbClr val="4D4D4D"/>
                </a:solidFill>
                <a:latin typeface="ＭＳ ゴシック" panose="020B0609070205080204" pitchFamily="49" charset="-128"/>
                <a:ea typeface="ＭＳ ゴシック" panose="020B0609070205080204" pitchFamily="49" charset="-128"/>
              </a:rPr>
              <a:t>"]</a:t>
            </a:r>
          </a:p>
          <a:p>
            <a:r>
              <a:rPr lang="en-US" altLang="ja-JP" dirty="0">
                <a:solidFill>
                  <a:srgbClr val="4D4D4D"/>
                </a:solidFill>
                <a:latin typeface="ＭＳ ゴシック" panose="020B0609070205080204" pitchFamily="49" charset="-128"/>
                <a:ea typeface="ＭＳ ゴシック" panose="020B0609070205080204" pitchFamily="49" charset="-128"/>
              </a:rPr>
              <a:t>  instance = "${</a:t>
            </a:r>
            <a:r>
              <a:rPr lang="en-US" altLang="ja-JP" dirty="0" smtClean="0">
                <a:solidFill>
                  <a:srgbClr val="4D4D4D"/>
                </a:solidFill>
                <a:latin typeface="ＭＳ ゴシック" panose="020B0609070205080204" pitchFamily="49" charset="-128"/>
                <a:ea typeface="ＭＳ ゴシック" panose="020B0609070205080204" pitchFamily="49" charset="-128"/>
              </a:rPr>
              <a:t>aws_instance.web.id}"</a:t>
            </a:r>
            <a:endParaRPr lang="en-US" altLang="ja-JP" dirty="0">
              <a:solidFill>
                <a:srgbClr val="4D4D4D"/>
              </a:solidFill>
              <a:latin typeface="ＭＳ ゴシック" panose="020B0609070205080204" pitchFamily="49" charset="-128"/>
              <a:ea typeface="ＭＳ ゴシック" panose="020B0609070205080204" pitchFamily="49" charset="-128"/>
            </a:endParaRP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vpc</a:t>
            </a:r>
            <a:r>
              <a:rPr lang="en-US" altLang="ja-JP" dirty="0">
                <a:solidFill>
                  <a:srgbClr val="4D4D4D"/>
                </a:solidFill>
                <a:latin typeface="ＭＳ ゴシック" panose="020B0609070205080204" pitchFamily="49" charset="-128"/>
                <a:ea typeface="ＭＳ ゴシック" panose="020B0609070205080204" pitchFamily="49" charset="-128"/>
              </a:rPr>
              <a:t> = true</a:t>
            </a:r>
          </a:p>
          <a:p>
            <a:r>
              <a:rPr lang="en-US" altLang="ja-JP" dirty="0">
                <a:solidFill>
                  <a:srgbClr val="4D4D4D"/>
                </a:solidFill>
                <a:latin typeface="ＭＳ ゴシック" panose="020B0609070205080204" pitchFamily="49" charset="-128"/>
                <a:ea typeface="ＭＳ ゴシック" panose="020B0609070205080204" pitchFamily="49" charset="-128"/>
              </a:rPr>
              <a:t>}</a:t>
            </a:r>
            <a:endParaRPr lang="en-US" altLang="ja-JP" dirty="0" smtClean="0">
              <a:solidFill>
                <a:srgbClr val="4D4D4D"/>
              </a:solidFill>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683568" y="5013176"/>
            <a:ext cx="8352928" cy="646331"/>
          </a:xfrm>
          <a:prstGeom prst="rect">
            <a:avLst/>
          </a:prstGeom>
          <a:solidFill>
            <a:schemeClr val="tx1">
              <a:lumMod val="20000"/>
              <a:lumOff val="80000"/>
            </a:schemeClr>
          </a:solidFill>
          <a:ln>
            <a:solidFill>
              <a:srgbClr val="4D4D4D"/>
            </a:solidFill>
          </a:ln>
        </p:spPr>
        <p:txBody>
          <a:bodyPr wrap="square" rtlCol="0">
            <a:spAutoFit/>
          </a:bodyPr>
          <a:lstStyle/>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aws_eip.public_ip</a:t>
            </a:r>
            <a:r>
              <a:rPr lang="ja-JP" altLang="en-US" dirty="0">
                <a:solidFill>
                  <a:srgbClr val="4D4D4D"/>
                </a:solidFill>
                <a:latin typeface="ＭＳ ゴシック" panose="020B0609070205080204" pitchFamily="49" charset="-128"/>
                <a:ea typeface="ＭＳ ゴシック" panose="020B0609070205080204" pitchFamily="49" charset="-128"/>
              </a:rPr>
              <a:t>の確認</a:t>
            </a:r>
            <a:endParaRPr lang="en-US" altLang="ja-JP" dirty="0">
              <a:solidFill>
                <a:srgbClr val="4D4D4D"/>
              </a:solidFill>
              <a:latin typeface="ＭＳ ゴシック" panose="020B0609070205080204" pitchFamily="49" charset="-128"/>
              <a:ea typeface="ＭＳ ゴシック" panose="020B0609070205080204" pitchFamily="49" charset="-128"/>
            </a:endParaRPr>
          </a:p>
          <a:p>
            <a:r>
              <a:rPr lang="en-US" altLang="ja-JP" dirty="0" smtClean="0">
                <a:solidFill>
                  <a:srgbClr val="4D4D4D"/>
                </a:solidFill>
                <a:latin typeface="ＭＳ ゴシック" panose="020B0609070205080204" pitchFamily="49" charset="-128"/>
                <a:ea typeface="ＭＳ ゴシック" panose="020B0609070205080204" pitchFamily="49" charset="-128"/>
              </a:rPr>
              <a:t>terraform show</a:t>
            </a:r>
          </a:p>
        </p:txBody>
      </p:sp>
    </p:spTree>
    <p:extLst>
      <p:ext uri="{BB962C8B-B14F-4D97-AF65-F5344CB8AC3E}">
        <p14:creationId xmlns:p14="http://schemas.microsoft.com/office/powerpoint/2010/main" val="1573909841"/>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デモ</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53</a:t>
            </a:fld>
            <a:endParaRPr lang="ja-JP" altLang="en-US" dirty="0"/>
          </a:p>
        </p:txBody>
      </p:sp>
      <p:sp>
        <p:nvSpPr>
          <p:cNvPr id="10" name="テキスト ボックス 9"/>
          <p:cNvSpPr txBox="1"/>
          <p:nvPr/>
        </p:nvSpPr>
        <p:spPr>
          <a:xfrm>
            <a:off x="971600" y="3429000"/>
            <a:ext cx="7200800" cy="923330"/>
          </a:xfrm>
          <a:prstGeom prst="rect">
            <a:avLst/>
          </a:prstGeom>
          <a:noFill/>
        </p:spPr>
        <p:txBody>
          <a:bodyPr wrap="square" rtlCol="0" anchor="ctr" anchorCtr="1">
            <a:spAutoFit/>
          </a:bodyPr>
          <a:lstStyle/>
          <a:p>
            <a:r>
              <a:rPr kumimoji="1" lang="ja-JP" altLang="en-US" sz="5400" dirty="0" smtClean="0">
                <a:solidFill>
                  <a:srgbClr val="4D4D4D"/>
                </a:solidFill>
              </a:rPr>
              <a:t>インフラ以外の構築</a:t>
            </a:r>
          </a:p>
        </p:txBody>
      </p:sp>
    </p:spTree>
    <p:extLst>
      <p:ext uri="{BB962C8B-B14F-4D97-AF65-F5344CB8AC3E}">
        <p14:creationId xmlns:p14="http://schemas.microsoft.com/office/powerpoint/2010/main" val="1536702455"/>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次はこれ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54</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sp>
        <p:nvSpPr>
          <p:cNvPr id="5" name="正方形/長方形 4"/>
          <p:cNvSpPr/>
          <p:nvPr/>
        </p:nvSpPr>
        <p:spPr>
          <a:xfrm>
            <a:off x="3024335" y="4452283"/>
            <a:ext cx="611561" cy="560893"/>
          </a:xfrm>
          <a:prstGeom prst="rect">
            <a:avLst/>
          </a:prstGeom>
          <a:solidFill>
            <a:schemeClr val="accent3">
              <a:lumMod val="60000"/>
              <a:lumOff val="40000"/>
              <a:alpha val="40000"/>
            </a:schemeClr>
          </a:solidFill>
          <a:ln w="31750" cap="sq">
            <a:solidFill>
              <a:srgbClr val="FFC000"/>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graphicFrame>
        <p:nvGraphicFramePr>
          <p:cNvPr id="25" name="表 24"/>
          <p:cNvGraphicFramePr>
            <a:graphicFrameLocks noGrp="1"/>
          </p:cNvGraphicFramePr>
          <p:nvPr>
            <p:extLst>
              <p:ext uri="{D42A27DB-BD31-4B8C-83A1-F6EECF244321}">
                <p14:modId xmlns:p14="http://schemas.microsoft.com/office/powerpoint/2010/main" val="410539849"/>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27" name="曲線コネクタ 26"/>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403329"/>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Web</a:t>
            </a:r>
            <a:r>
              <a:rPr kumimoji="1" lang="ja-JP" altLang="en-US" dirty="0" smtClean="0"/>
              <a:t>サーバのインストール</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55</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lang="en-US" altLang="ja-JP" sz="2800" b="1" dirty="0" smtClean="0">
                <a:solidFill>
                  <a:schemeClr val="accent1"/>
                </a:solidFill>
              </a:rPr>
              <a:t>remote-exec</a:t>
            </a:r>
            <a:r>
              <a:rPr lang="ja-JP" altLang="en-US" sz="2800" b="1" dirty="0" smtClean="0">
                <a:solidFill>
                  <a:schemeClr val="accent1"/>
                </a:solidFill>
              </a:rPr>
              <a:t> </a:t>
            </a:r>
            <a:r>
              <a:rPr lang="en-US" altLang="ja-JP" sz="2800" b="1" dirty="0" err="1" smtClean="0">
                <a:solidFill>
                  <a:schemeClr val="accent1"/>
                </a:solidFill>
              </a:rPr>
              <a:t>provisioner</a:t>
            </a:r>
            <a:endParaRPr kumimoji="1" lang="en-US" altLang="ja-JP" sz="2800" b="1" dirty="0" smtClean="0">
              <a:solidFill>
                <a:schemeClr val="accent1"/>
              </a:solidFill>
            </a:endParaRPr>
          </a:p>
        </p:txBody>
      </p:sp>
      <p:sp>
        <p:nvSpPr>
          <p:cNvPr id="18" name="テキスト ボックス 17"/>
          <p:cNvSpPr txBox="1"/>
          <p:nvPr/>
        </p:nvSpPr>
        <p:spPr>
          <a:xfrm>
            <a:off x="648544" y="2996952"/>
            <a:ext cx="8028384" cy="1569660"/>
          </a:xfrm>
          <a:prstGeom prst="rect">
            <a:avLst/>
          </a:prstGeom>
          <a:noFill/>
        </p:spPr>
        <p:txBody>
          <a:bodyPr wrap="square" rtlCol="0">
            <a:spAutoFit/>
          </a:bodyPr>
          <a:lstStyle/>
          <a:p>
            <a:r>
              <a:rPr lang="ja-JP" altLang="en-US" sz="2800" dirty="0" smtClean="0">
                <a:solidFill>
                  <a:srgbClr val="4D4D4D"/>
                </a:solidFill>
              </a:rPr>
              <a:t>・</a:t>
            </a:r>
            <a:r>
              <a:rPr lang="en-US" altLang="ja-JP" sz="2800" dirty="0" smtClean="0">
                <a:solidFill>
                  <a:srgbClr val="4D4D4D"/>
                </a:solidFill>
              </a:rPr>
              <a:t>Elastic</a:t>
            </a:r>
            <a:r>
              <a:rPr lang="ja-JP" altLang="en-US" sz="2800" dirty="0" smtClean="0">
                <a:solidFill>
                  <a:srgbClr val="4D4D4D"/>
                </a:solidFill>
              </a:rPr>
              <a:t> </a:t>
            </a:r>
            <a:r>
              <a:rPr lang="en-US" altLang="ja-JP" sz="2800" dirty="0" smtClean="0">
                <a:solidFill>
                  <a:srgbClr val="4D4D4D"/>
                </a:solidFill>
              </a:rPr>
              <a:t>IP(public IP)</a:t>
            </a:r>
            <a:r>
              <a:rPr lang="ja-JP" altLang="en-US" sz="2800" dirty="0" smtClean="0">
                <a:solidFill>
                  <a:srgbClr val="4D4D4D"/>
                </a:solidFill>
              </a:rPr>
              <a:t>を付ける前は</a:t>
            </a:r>
            <a:r>
              <a:rPr lang="en-US" altLang="ja-JP" sz="2800" dirty="0" smtClean="0">
                <a:solidFill>
                  <a:srgbClr val="4D4D4D"/>
                </a:solidFill>
              </a:rPr>
              <a:t>SSH</a:t>
            </a:r>
            <a:r>
              <a:rPr lang="ja-JP" altLang="en-US" sz="2800" dirty="0" smtClean="0">
                <a:solidFill>
                  <a:srgbClr val="4D4D4D"/>
                </a:solidFill>
              </a:rPr>
              <a:t>不可</a:t>
            </a:r>
            <a:endParaRPr lang="en-US" altLang="ja-JP" sz="2800" dirty="0" smtClean="0">
              <a:solidFill>
                <a:srgbClr val="4D4D4D"/>
              </a:solidFill>
            </a:endParaRPr>
          </a:p>
          <a:p>
            <a:r>
              <a:rPr lang="ja-JP" altLang="en-US" sz="2000" dirty="0" smtClean="0">
                <a:solidFill>
                  <a:srgbClr val="4D4D4D"/>
                </a:solidFill>
              </a:rPr>
              <a:t>       </a:t>
            </a:r>
            <a:r>
              <a:rPr lang="en-US" altLang="ja-JP" sz="2000" dirty="0" smtClean="0">
                <a:solidFill>
                  <a:srgbClr val="4D4D4D"/>
                </a:solidFill>
              </a:rPr>
              <a:t>※</a:t>
            </a:r>
            <a:r>
              <a:rPr lang="ja-JP" altLang="en-US" sz="2000" dirty="0" smtClean="0">
                <a:solidFill>
                  <a:srgbClr val="4D4D4D"/>
                </a:solidFill>
              </a:rPr>
              <a:t>（今回はやらないが）</a:t>
            </a:r>
            <a:r>
              <a:rPr lang="en-US" altLang="ja-JP" sz="2000" dirty="0" smtClean="0">
                <a:solidFill>
                  <a:srgbClr val="4D4D4D"/>
                </a:solidFill>
              </a:rPr>
              <a:t>subnet</a:t>
            </a:r>
            <a:r>
              <a:rPr lang="ja-JP" altLang="en-US" sz="2000" dirty="0" smtClean="0">
                <a:solidFill>
                  <a:srgbClr val="4D4D4D"/>
                </a:solidFill>
              </a:rPr>
              <a:t>の設定を変えれば可能</a:t>
            </a:r>
            <a:endParaRPr lang="en-US" altLang="ja-JP" sz="2000" dirty="0" smtClean="0">
              <a:solidFill>
                <a:srgbClr val="4D4D4D"/>
              </a:solidFill>
            </a:endParaRPr>
          </a:p>
          <a:p>
            <a:endParaRPr lang="en-US" altLang="ja-JP" sz="2000" dirty="0" smtClean="0">
              <a:solidFill>
                <a:srgbClr val="4D4D4D"/>
              </a:solidFill>
            </a:endParaRPr>
          </a:p>
          <a:p>
            <a:r>
              <a:rPr lang="ja-JP" altLang="en-US" sz="2800" dirty="0" smtClean="0">
                <a:solidFill>
                  <a:srgbClr val="4D4D4D"/>
                </a:solidFill>
              </a:rPr>
              <a:t>・今回は</a:t>
            </a:r>
            <a:r>
              <a:rPr lang="en-US" altLang="ja-JP" sz="2800" dirty="0" smtClean="0">
                <a:solidFill>
                  <a:srgbClr val="4D4D4D"/>
                </a:solidFill>
              </a:rPr>
              <a:t>yum</a:t>
            </a:r>
            <a:r>
              <a:rPr lang="ja-JP" altLang="en-US" sz="2800" dirty="0" smtClean="0">
                <a:solidFill>
                  <a:srgbClr val="4D4D4D"/>
                </a:solidFill>
              </a:rPr>
              <a:t>で</a:t>
            </a:r>
            <a:r>
              <a:rPr lang="en-US" altLang="ja-JP" sz="2800" dirty="0" err="1" smtClean="0">
                <a:solidFill>
                  <a:srgbClr val="4D4D4D"/>
                </a:solidFill>
              </a:rPr>
              <a:t>httpd</a:t>
            </a:r>
            <a:r>
              <a:rPr lang="ja-JP" altLang="en-US" sz="2800" dirty="0" smtClean="0">
                <a:solidFill>
                  <a:srgbClr val="4D4D4D"/>
                </a:solidFill>
              </a:rPr>
              <a:t>をインストール</a:t>
            </a:r>
            <a:endParaRPr lang="en-US" altLang="ja-JP" sz="2800" dirty="0" smtClean="0">
              <a:solidFill>
                <a:srgbClr val="4D4D4D"/>
              </a:solidFill>
            </a:endParaRPr>
          </a:p>
        </p:txBody>
      </p:sp>
      <p:sp>
        <p:nvSpPr>
          <p:cNvPr id="7" name="テキスト ボックス 6"/>
          <p:cNvSpPr txBox="1"/>
          <p:nvPr/>
        </p:nvSpPr>
        <p:spPr>
          <a:xfrm>
            <a:off x="821813" y="1826240"/>
            <a:ext cx="8028384" cy="1015663"/>
          </a:xfrm>
          <a:prstGeom prst="rect">
            <a:avLst/>
          </a:prstGeom>
          <a:noFill/>
        </p:spPr>
        <p:txBody>
          <a:bodyPr wrap="square" rtlCol="0">
            <a:spAutoFit/>
          </a:bodyPr>
          <a:lstStyle/>
          <a:p>
            <a:r>
              <a:rPr lang="en-US" altLang="ja-JP" sz="2000" dirty="0">
                <a:solidFill>
                  <a:srgbClr val="4D4D4D"/>
                </a:solidFill>
                <a:hlinkClick r:id="rId3"/>
              </a:rPr>
              <a:t>https://</a:t>
            </a:r>
            <a:r>
              <a:rPr lang="en-US" altLang="ja-JP" sz="2000" dirty="0" smtClean="0">
                <a:solidFill>
                  <a:srgbClr val="4D4D4D"/>
                </a:solidFill>
                <a:hlinkClick r:id="rId3"/>
              </a:rPr>
              <a:t>www.terraform.io/docs/provisioners/remote-exec.html</a:t>
            </a:r>
            <a:endParaRPr lang="en-US" altLang="ja-JP" sz="2000" dirty="0" smtClean="0">
              <a:solidFill>
                <a:srgbClr val="4D4D4D"/>
              </a:solidFill>
            </a:endParaRPr>
          </a:p>
          <a:p>
            <a:endParaRPr lang="en-US" altLang="ja-JP" sz="2000" dirty="0" smtClean="0">
              <a:solidFill>
                <a:srgbClr val="4D4D4D"/>
              </a:solidFill>
            </a:endParaRPr>
          </a:p>
          <a:p>
            <a:r>
              <a:rPr lang="en-US" altLang="ja-JP" sz="2000" dirty="0">
                <a:solidFill>
                  <a:srgbClr val="4D4D4D"/>
                </a:solidFill>
                <a:hlinkClick r:id="rId4"/>
              </a:rPr>
              <a:t>https://</a:t>
            </a:r>
            <a:r>
              <a:rPr lang="en-US" altLang="ja-JP" sz="2000" dirty="0" smtClean="0">
                <a:solidFill>
                  <a:srgbClr val="4D4D4D"/>
                </a:solidFill>
                <a:hlinkClick r:id="rId4"/>
              </a:rPr>
              <a:t>www.terraform.io/docs/provisioners/connection.html</a:t>
            </a:r>
            <a:endParaRPr lang="en-US" altLang="ja-JP" sz="2000" dirty="0" smtClean="0">
              <a:solidFill>
                <a:srgbClr val="4D4D4D"/>
              </a:solidFill>
            </a:endParaRPr>
          </a:p>
        </p:txBody>
      </p:sp>
    </p:spTree>
    <p:extLst>
      <p:ext uri="{BB962C8B-B14F-4D97-AF65-F5344CB8AC3E}">
        <p14:creationId xmlns:p14="http://schemas.microsoft.com/office/powerpoint/2010/main" val="2789539230"/>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Web</a:t>
            </a:r>
            <a:r>
              <a:rPr kumimoji="1" lang="ja-JP" altLang="en-US" dirty="0" smtClean="0"/>
              <a:t>サーバのインストール</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56</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lang="en-US" altLang="ja-JP" sz="2800" b="1" dirty="0" smtClean="0">
                <a:solidFill>
                  <a:schemeClr val="accent1"/>
                </a:solidFill>
              </a:rPr>
              <a:t>remote-exec</a:t>
            </a:r>
            <a:r>
              <a:rPr lang="ja-JP" altLang="en-US" sz="2800" b="1" dirty="0" smtClean="0">
                <a:solidFill>
                  <a:schemeClr val="accent1"/>
                </a:solidFill>
              </a:rPr>
              <a:t> </a:t>
            </a:r>
            <a:r>
              <a:rPr lang="en-US" altLang="ja-JP" sz="2800" b="1" dirty="0" err="1" smtClean="0">
                <a:solidFill>
                  <a:schemeClr val="accent1"/>
                </a:solidFill>
              </a:rPr>
              <a:t>provisioner</a:t>
            </a:r>
            <a:endParaRPr kumimoji="1" lang="en-US" altLang="ja-JP" sz="2800" b="1" dirty="0" smtClean="0">
              <a:solidFill>
                <a:schemeClr val="accent1"/>
              </a:solidFill>
            </a:endParaRPr>
          </a:p>
        </p:txBody>
      </p:sp>
      <p:sp>
        <p:nvSpPr>
          <p:cNvPr id="8" name="テキスト ボックス 7"/>
          <p:cNvSpPr txBox="1"/>
          <p:nvPr/>
        </p:nvSpPr>
        <p:spPr>
          <a:xfrm>
            <a:off x="683568" y="1985892"/>
            <a:ext cx="8352928" cy="4247317"/>
          </a:xfrm>
          <a:prstGeom prst="rect">
            <a:avLst/>
          </a:prstGeom>
          <a:solidFill>
            <a:schemeClr val="tx1">
              <a:lumMod val="20000"/>
              <a:lumOff val="80000"/>
            </a:schemeClr>
          </a:solidFill>
          <a:ln>
            <a:solidFill>
              <a:srgbClr val="4D4D4D"/>
            </a:solidFill>
          </a:ln>
        </p:spPr>
        <p:txBody>
          <a:bodyPr wrap="square" rtlCol="0">
            <a:spAutoFit/>
          </a:bodyPr>
          <a:lstStyle/>
          <a:p>
            <a:r>
              <a:rPr lang="en-US" altLang="ja-JP" dirty="0" smtClean="0">
                <a:solidFill>
                  <a:srgbClr val="4D4D4D"/>
                </a:solidFill>
                <a:latin typeface="ＭＳ ゴシック" panose="020B0609070205080204" pitchFamily="49" charset="-128"/>
                <a:ea typeface="ＭＳ ゴシック" panose="020B0609070205080204" pitchFamily="49" charset="-128"/>
              </a:rPr>
              <a:t>resource "</a:t>
            </a:r>
            <a:r>
              <a:rPr lang="en-US" altLang="ja-JP" dirty="0" err="1" smtClean="0">
                <a:solidFill>
                  <a:srgbClr val="4D4D4D"/>
                </a:solidFill>
                <a:latin typeface="ＭＳ ゴシック" panose="020B0609070205080204" pitchFamily="49" charset="-128"/>
                <a:ea typeface="ＭＳ ゴシック" panose="020B0609070205080204" pitchFamily="49" charset="-128"/>
              </a:rPr>
              <a:t>aws_eip</a:t>
            </a:r>
            <a:r>
              <a:rPr lang="en-US" altLang="ja-JP" dirty="0" smtClean="0">
                <a:solidFill>
                  <a:srgbClr val="4D4D4D"/>
                </a:solidFill>
                <a:latin typeface="ＭＳ ゴシック" panose="020B0609070205080204" pitchFamily="49" charset="-128"/>
                <a:ea typeface="ＭＳ ゴシック" panose="020B0609070205080204" pitchFamily="49" charset="-128"/>
              </a:rPr>
              <a:t>" "web" {</a:t>
            </a:r>
          </a:p>
          <a:p>
            <a:r>
              <a:rPr lang="ja-JP" altLang="en-US" dirty="0" smtClean="0">
                <a:solidFill>
                  <a:srgbClr val="4D4D4D"/>
                </a:solidFill>
                <a:latin typeface="ＭＳ ゴシック" panose="020B0609070205080204" pitchFamily="49" charset="-128"/>
                <a:ea typeface="ＭＳ ゴシック" panose="020B0609070205080204" pitchFamily="49" charset="-128"/>
              </a:rPr>
              <a:t> </a:t>
            </a:r>
            <a:r>
              <a:rPr lang="en-US" altLang="ja-JP" dirty="0" smtClean="0">
                <a:solidFill>
                  <a:srgbClr val="4D4D4D"/>
                </a:solidFill>
                <a:latin typeface="ＭＳ ゴシック" panose="020B0609070205080204" pitchFamily="49" charset="-128"/>
                <a:ea typeface="ＭＳ ゴシック" panose="020B0609070205080204" pitchFamily="49" charset="-128"/>
              </a:rPr>
              <a:t> </a:t>
            </a:r>
            <a:r>
              <a:rPr lang="ja-JP" altLang="en-US" dirty="0" smtClean="0">
                <a:solidFill>
                  <a:srgbClr val="4D4D4D"/>
                </a:solidFill>
                <a:latin typeface="ＭＳ ゴシック" panose="020B0609070205080204" pitchFamily="49" charset="-128"/>
                <a:ea typeface="ＭＳ ゴシック" panose="020B0609070205080204" pitchFamily="49" charset="-128"/>
              </a:rPr>
              <a:t>～省略</a:t>
            </a:r>
            <a:r>
              <a:rPr lang="ja-JP" altLang="en-US" dirty="0">
                <a:solidFill>
                  <a:srgbClr val="4D4D4D"/>
                </a:solidFill>
                <a:latin typeface="ＭＳ ゴシック" panose="020B0609070205080204" pitchFamily="49" charset="-128"/>
                <a:ea typeface="ＭＳ ゴシック" panose="020B0609070205080204" pitchFamily="49" charset="-128"/>
              </a:rPr>
              <a:t>～</a:t>
            </a:r>
            <a:endParaRPr lang="en-US" altLang="ja-JP" dirty="0" smtClean="0">
              <a:solidFill>
                <a:srgbClr val="4D4D4D"/>
              </a:solidFill>
              <a:latin typeface="ＭＳ ゴシック" panose="020B0609070205080204" pitchFamily="49" charset="-128"/>
              <a:ea typeface="ＭＳ ゴシック" panose="020B0609070205080204" pitchFamily="49" charset="-128"/>
            </a:endParaRP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ja-JP" altLang="en-US" dirty="0" smtClean="0">
                <a:solidFill>
                  <a:srgbClr val="4D4D4D"/>
                </a:solidFill>
                <a:latin typeface="ＭＳ ゴシック" panose="020B0609070205080204" pitchFamily="49" charset="-128"/>
                <a:ea typeface="ＭＳ ゴシック" panose="020B0609070205080204" pitchFamily="49" charset="-128"/>
              </a:rPr>
              <a:t> </a:t>
            </a:r>
            <a:r>
              <a:rPr lang="en-US" altLang="ja-JP" dirty="0" err="1" smtClean="0">
                <a:solidFill>
                  <a:srgbClr val="4D4D4D"/>
                </a:solidFill>
                <a:latin typeface="ＭＳ ゴシック" panose="020B0609070205080204" pitchFamily="49" charset="-128"/>
                <a:ea typeface="ＭＳ ゴシック" panose="020B0609070205080204" pitchFamily="49" charset="-128"/>
              </a:rPr>
              <a:t>provisioner</a:t>
            </a:r>
            <a:r>
              <a:rPr lang="en-US" altLang="ja-JP" dirty="0" smtClean="0">
                <a:solidFill>
                  <a:srgbClr val="4D4D4D"/>
                </a:solidFill>
                <a:latin typeface="ＭＳ ゴシック" panose="020B0609070205080204" pitchFamily="49" charset="-128"/>
                <a:ea typeface="ＭＳ ゴシック" panose="020B0609070205080204" pitchFamily="49" charset="-128"/>
              </a:rPr>
              <a:t> </a:t>
            </a:r>
            <a:r>
              <a:rPr lang="en-US" altLang="ja-JP" dirty="0">
                <a:solidFill>
                  <a:srgbClr val="4D4D4D"/>
                </a:solidFill>
                <a:latin typeface="ＭＳ ゴシック" panose="020B0609070205080204" pitchFamily="49" charset="-128"/>
                <a:ea typeface="ＭＳ ゴシック" panose="020B0609070205080204" pitchFamily="49" charset="-128"/>
              </a:rPr>
              <a:t>"remote-exec" {</a:t>
            </a:r>
          </a:p>
          <a:p>
            <a:r>
              <a:rPr lang="en-US" altLang="ja-JP" dirty="0">
                <a:solidFill>
                  <a:srgbClr val="4D4D4D"/>
                </a:solidFill>
                <a:latin typeface="ＭＳ ゴシック" panose="020B0609070205080204" pitchFamily="49" charset="-128"/>
                <a:ea typeface="ＭＳ ゴシック" panose="020B0609070205080204" pitchFamily="49" charset="-128"/>
              </a:rPr>
              <a:t>    inline = [</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sudo</a:t>
            </a:r>
            <a:r>
              <a:rPr lang="en-US" altLang="ja-JP" dirty="0">
                <a:solidFill>
                  <a:srgbClr val="4D4D4D"/>
                </a:solidFill>
                <a:latin typeface="ＭＳ ゴシック" panose="020B0609070205080204" pitchFamily="49" charset="-128"/>
                <a:ea typeface="ＭＳ ゴシック" panose="020B0609070205080204" pitchFamily="49" charset="-128"/>
              </a:rPr>
              <a:t> yum install -y </a:t>
            </a:r>
            <a:r>
              <a:rPr lang="en-US" altLang="ja-JP" dirty="0" err="1">
                <a:solidFill>
                  <a:srgbClr val="4D4D4D"/>
                </a:solidFill>
                <a:latin typeface="ＭＳ ゴシック" panose="020B0609070205080204" pitchFamily="49" charset="-128"/>
                <a:ea typeface="ＭＳ ゴシック" panose="020B0609070205080204" pitchFamily="49" charset="-128"/>
              </a:rPr>
              <a:t>httpd</a:t>
            </a:r>
            <a:r>
              <a:rPr lang="en-US" altLang="ja-JP" dirty="0">
                <a:solidFill>
                  <a:srgbClr val="4D4D4D"/>
                </a:solidFill>
                <a:latin typeface="ＭＳ ゴシック" panose="020B0609070205080204" pitchFamily="49" charset="-128"/>
                <a:ea typeface="ＭＳ ゴシック" panose="020B0609070205080204" pitchFamily="49" charset="-128"/>
              </a:rPr>
              <a:t>",</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sudo</a:t>
            </a:r>
            <a:r>
              <a:rPr lang="en-US" altLang="ja-JP" dirty="0">
                <a:solidFill>
                  <a:srgbClr val="4D4D4D"/>
                </a:solidFill>
                <a:latin typeface="ＭＳ ゴシック" panose="020B0609070205080204" pitchFamily="49" charset="-128"/>
                <a:ea typeface="ＭＳ ゴシック" panose="020B0609070205080204" pitchFamily="49" charset="-128"/>
              </a:rPr>
              <a:t> service </a:t>
            </a:r>
            <a:r>
              <a:rPr lang="en-US" altLang="ja-JP" dirty="0" err="1">
                <a:solidFill>
                  <a:srgbClr val="4D4D4D"/>
                </a:solidFill>
                <a:latin typeface="ＭＳ ゴシック" panose="020B0609070205080204" pitchFamily="49" charset="-128"/>
                <a:ea typeface="ＭＳ ゴシック" panose="020B0609070205080204" pitchFamily="49" charset="-128"/>
              </a:rPr>
              <a:t>httpd</a:t>
            </a:r>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smtClean="0">
                <a:solidFill>
                  <a:srgbClr val="4D4D4D"/>
                </a:solidFill>
                <a:latin typeface="ＭＳ ゴシック" panose="020B0609070205080204" pitchFamily="49" charset="-128"/>
                <a:ea typeface="ＭＳ ゴシック" panose="020B0609070205080204" pitchFamily="49" charset="-128"/>
              </a:rPr>
              <a:t>start",</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smtClean="0">
                <a:solidFill>
                  <a:srgbClr val="4D4D4D"/>
                </a:solidFill>
                <a:latin typeface="ＭＳ ゴシック" panose="020B0609070205080204" pitchFamily="49" charset="-128"/>
                <a:ea typeface="ＭＳ ゴシック" panose="020B0609070205080204" pitchFamily="49" charset="-128"/>
              </a:rPr>
              <a:t>     "sleep 10"</a:t>
            </a:r>
            <a:endParaRPr lang="en-US" altLang="ja-JP" dirty="0">
              <a:solidFill>
                <a:srgbClr val="4D4D4D"/>
              </a:solidFill>
              <a:latin typeface="ＭＳ ゴシック" panose="020B0609070205080204" pitchFamily="49" charset="-128"/>
              <a:ea typeface="ＭＳ ゴシック" panose="020B0609070205080204" pitchFamily="49" charset="-128"/>
            </a:endParaRPr>
          </a:p>
          <a:p>
            <a:r>
              <a:rPr lang="en-US" altLang="ja-JP" dirty="0">
                <a:solidFill>
                  <a:srgbClr val="4D4D4D"/>
                </a:solidFill>
                <a:latin typeface="ＭＳ ゴシック" panose="020B0609070205080204" pitchFamily="49" charset="-128"/>
                <a:ea typeface="ＭＳ ゴシック" panose="020B0609070205080204" pitchFamily="49" charset="-128"/>
              </a:rPr>
              <a:t>    ]</a:t>
            </a:r>
          </a:p>
          <a:p>
            <a:r>
              <a:rPr lang="en-US" altLang="ja-JP" dirty="0">
                <a:solidFill>
                  <a:srgbClr val="4D4D4D"/>
                </a:solidFill>
                <a:latin typeface="ＭＳ ゴシック" panose="020B0609070205080204" pitchFamily="49" charset="-128"/>
                <a:ea typeface="ＭＳ ゴシック" panose="020B0609070205080204" pitchFamily="49" charset="-128"/>
              </a:rPr>
              <a:t>    connection {</a:t>
            </a:r>
          </a:p>
          <a:p>
            <a:r>
              <a:rPr lang="en-US" altLang="ja-JP" dirty="0">
                <a:solidFill>
                  <a:srgbClr val="4D4D4D"/>
                </a:solidFill>
                <a:latin typeface="ＭＳ ゴシック" panose="020B0609070205080204" pitchFamily="49" charset="-128"/>
                <a:ea typeface="ＭＳ ゴシック" panose="020B0609070205080204" pitchFamily="49" charset="-128"/>
              </a:rPr>
              <a:t>      host = "${</a:t>
            </a:r>
            <a:r>
              <a:rPr lang="en-US" altLang="ja-JP" dirty="0" err="1">
                <a:solidFill>
                  <a:srgbClr val="4D4D4D"/>
                </a:solidFill>
                <a:latin typeface="ＭＳ ゴシック" panose="020B0609070205080204" pitchFamily="49" charset="-128"/>
                <a:ea typeface="ＭＳ ゴシック" panose="020B0609070205080204" pitchFamily="49" charset="-128"/>
              </a:rPr>
              <a:t>self.public_ip</a:t>
            </a:r>
            <a:r>
              <a:rPr lang="en-US" altLang="ja-JP" dirty="0">
                <a:solidFill>
                  <a:srgbClr val="4D4D4D"/>
                </a:solidFill>
                <a:latin typeface="ＭＳ ゴシック" panose="020B0609070205080204" pitchFamily="49" charset="-128"/>
                <a:ea typeface="ＭＳ ゴシック" panose="020B0609070205080204" pitchFamily="49" charset="-128"/>
              </a:rPr>
              <a:t>}"</a:t>
            </a:r>
          </a:p>
          <a:p>
            <a:r>
              <a:rPr lang="en-US" altLang="ja-JP" dirty="0">
                <a:solidFill>
                  <a:srgbClr val="4D4D4D"/>
                </a:solidFill>
                <a:latin typeface="ＭＳ ゴシック" panose="020B0609070205080204" pitchFamily="49" charset="-128"/>
                <a:ea typeface="ＭＳ ゴシック" panose="020B0609070205080204" pitchFamily="49" charset="-128"/>
              </a:rPr>
              <a:t>      user = "ec2-user"</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private_key</a:t>
            </a:r>
            <a:r>
              <a:rPr lang="en-US" altLang="ja-JP" dirty="0">
                <a:solidFill>
                  <a:srgbClr val="4D4D4D"/>
                </a:solidFill>
                <a:latin typeface="ＭＳ ゴシック" panose="020B0609070205080204" pitchFamily="49" charset="-128"/>
                <a:ea typeface="ＭＳ ゴシック" panose="020B0609070205080204" pitchFamily="49" charset="-128"/>
              </a:rPr>
              <a:t> = "${</a:t>
            </a:r>
            <a:r>
              <a:rPr lang="en-US" altLang="ja-JP" dirty="0" err="1">
                <a:solidFill>
                  <a:srgbClr val="4D4D4D"/>
                </a:solidFill>
                <a:latin typeface="ＭＳ ゴシック" panose="020B0609070205080204" pitchFamily="49" charset="-128"/>
                <a:ea typeface="ＭＳ ゴシック" panose="020B0609070205080204" pitchFamily="49" charset="-128"/>
              </a:rPr>
              <a:t>var.private_key_path</a:t>
            </a:r>
            <a:r>
              <a:rPr lang="en-US" altLang="ja-JP" dirty="0">
                <a:solidFill>
                  <a:srgbClr val="4D4D4D"/>
                </a:solidFill>
                <a:latin typeface="ＭＳ ゴシック" panose="020B0609070205080204" pitchFamily="49" charset="-128"/>
                <a:ea typeface="ＭＳ ゴシック" panose="020B0609070205080204" pitchFamily="49" charset="-128"/>
              </a:rPr>
              <a:t>}"</a:t>
            </a:r>
          </a:p>
          <a:p>
            <a:r>
              <a:rPr lang="en-US" altLang="ja-JP" dirty="0">
                <a:solidFill>
                  <a:srgbClr val="4D4D4D"/>
                </a:solidFill>
                <a:latin typeface="ＭＳ ゴシック" panose="020B0609070205080204" pitchFamily="49" charset="-128"/>
                <a:ea typeface="ＭＳ ゴシック" panose="020B0609070205080204" pitchFamily="49" charset="-128"/>
              </a:rPr>
              <a:t>    }</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smtClean="0">
                <a:solidFill>
                  <a:srgbClr val="4D4D4D"/>
                </a:solidFill>
                <a:latin typeface="ＭＳ ゴシック" panose="020B0609070205080204" pitchFamily="49" charset="-128"/>
                <a:ea typeface="ＭＳ ゴシック" panose="020B0609070205080204" pitchFamily="49" charset="-128"/>
              </a:rPr>
              <a:t>}</a:t>
            </a:r>
          </a:p>
          <a:p>
            <a:r>
              <a:rPr lang="en-US" altLang="ja-JP" dirty="0" smtClean="0">
                <a:solidFill>
                  <a:srgbClr val="4D4D4D"/>
                </a:solidFill>
                <a:latin typeface="ＭＳ ゴシック" panose="020B0609070205080204" pitchFamily="49" charset="-128"/>
                <a:ea typeface="ＭＳ ゴシック" panose="020B0609070205080204" pitchFamily="49" charset="-128"/>
              </a:rPr>
              <a:t>}</a:t>
            </a:r>
          </a:p>
        </p:txBody>
      </p:sp>
    </p:spTree>
    <p:extLst>
      <p:ext uri="{BB962C8B-B14F-4D97-AF65-F5344CB8AC3E}">
        <p14:creationId xmlns:p14="http://schemas.microsoft.com/office/powerpoint/2010/main" val="1580997342"/>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Web</a:t>
            </a:r>
            <a:r>
              <a:rPr kumimoji="1" lang="ja-JP" altLang="en-US" dirty="0" smtClean="0"/>
              <a:t>サーバのインストール</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57</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lang="en-US" altLang="ja-JP" sz="2800" b="1" dirty="0" smtClean="0">
                <a:solidFill>
                  <a:schemeClr val="accent1"/>
                </a:solidFill>
              </a:rPr>
              <a:t>variable</a:t>
            </a:r>
            <a:r>
              <a:rPr lang="ja-JP" altLang="en-US" sz="2800" b="1" dirty="0" smtClean="0">
                <a:solidFill>
                  <a:schemeClr val="accent1"/>
                </a:solidFill>
              </a:rPr>
              <a:t>の追加</a:t>
            </a:r>
            <a:endParaRPr kumimoji="1" lang="en-US" altLang="ja-JP" sz="2800" b="1" dirty="0" smtClean="0">
              <a:solidFill>
                <a:schemeClr val="accent1"/>
              </a:solidFill>
            </a:endParaRPr>
          </a:p>
        </p:txBody>
      </p:sp>
      <p:sp>
        <p:nvSpPr>
          <p:cNvPr id="6" name="テキスト ボックス 5"/>
          <p:cNvSpPr txBox="1"/>
          <p:nvPr/>
        </p:nvSpPr>
        <p:spPr>
          <a:xfrm>
            <a:off x="676600" y="1991118"/>
            <a:ext cx="8028384" cy="400110"/>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a:solidFill>
                  <a:srgbClr val="4D4D4D"/>
                </a:solidFill>
                <a:latin typeface="ＭＳ ゴシック" panose="020B0609070205080204" pitchFamily="49" charset="-128"/>
                <a:ea typeface="ＭＳ ゴシック" panose="020B0609070205080204" pitchFamily="49" charset="-128"/>
              </a:rPr>
              <a:t>variable </a:t>
            </a:r>
            <a:r>
              <a:rPr lang="en-US" altLang="ja-JP" sz="2000" dirty="0" smtClean="0">
                <a:solidFill>
                  <a:srgbClr val="4D4D4D"/>
                </a:solidFill>
                <a:latin typeface="ＭＳ ゴシック" panose="020B0609070205080204" pitchFamily="49" charset="-128"/>
                <a:ea typeface="ＭＳ ゴシック" panose="020B0609070205080204" pitchFamily="49" charset="-128"/>
              </a:rPr>
              <a:t>"</a:t>
            </a:r>
            <a:r>
              <a:rPr lang="en-US" altLang="ja-JP" sz="2000" dirty="0" err="1" smtClean="0">
                <a:solidFill>
                  <a:srgbClr val="4D4D4D"/>
                </a:solidFill>
                <a:latin typeface="ＭＳ ゴシック" panose="020B0609070205080204" pitchFamily="49" charset="-128"/>
                <a:ea typeface="ＭＳ ゴシック" panose="020B0609070205080204" pitchFamily="49" charset="-128"/>
              </a:rPr>
              <a:t>private_key_path</a:t>
            </a:r>
            <a:r>
              <a:rPr lang="en-US" altLang="ja-JP" sz="2000" dirty="0" smtClean="0">
                <a:solidFill>
                  <a:srgbClr val="4D4D4D"/>
                </a:solidFill>
                <a:latin typeface="ＭＳ ゴシック" panose="020B0609070205080204" pitchFamily="49" charset="-128"/>
                <a:ea typeface="ＭＳ ゴシック" panose="020B0609070205080204" pitchFamily="49" charset="-128"/>
              </a:rPr>
              <a:t>" {}</a:t>
            </a:r>
          </a:p>
        </p:txBody>
      </p:sp>
      <p:sp>
        <p:nvSpPr>
          <p:cNvPr id="7" name="テキスト ボックス 6"/>
          <p:cNvSpPr txBox="1"/>
          <p:nvPr/>
        </p:nvSpPr>
        <p:spPr>
          <a:xfrm>
            <a:off x="648544" y="2996952"/>
            <a:ext cx="8028384" cy="1384995"/>
          </a:xfrm>
          <a:prstGeom prst="rect">
            <a:avLst/>
          </a:prstGeom>
          <a:noFill/>
        </p:spPr>
        <p:txBody>
          <a:bodyPr wrap="square" rtlCol="0">
            <a:spAutoFit/>
          </a:bodyPr>
          <a:lstStyle/>
          <a:p>
            <a:r>
              <a:rPr lang="ja-JP" altLang="en-US" sz="2800" dirty="0" smtClean="0">
                <a:solidFill>
                  <a:srgbClr val="4D4D4D"/>
                </a:solidFill>
              </a:rPr>
              <a:t>・</a:t>
            </a:r>
            <a:r>
              <a:rPr lang="en-US" altLang="ja-JP" sz="2800" dirty="0" smtClean="0">
                <a:solidFill>
                  <a:srgbClr val="4D4D4D"/>
                </a:solidFill>
              </a:rPr>
              <a:t>SSH</a:t>
            </a:r>
            <a:r>
              <a:rPr lang="ja-JP" altLang="en-US" sz="2800" dirty="0" smtClean="0">
                <a:solidFill>
                  <a:srgbClr val="4D4D4D"/>
                </a:solidFill>
              </a:rPr>
              <a:t>で接続するための秘密鍵への</a:t>
            </a:r>
            <a:endParaRPr lang="en-US" altLang="ja-JP" sz="2800" dirty="0" smtClean="0">
              <a:solidFill>
                <a:srgbClr val="4D4D4D"/>
              </a:solidFill>
            </a:endParaRPr>
          </a:p>
          <a:p>
            <a:r>
              <a:rPr lang="ja-JP" altLang="en-US" sz="2800" dirty="0" smtClean="0">
                <a:solidFill>
                  <a:srgbClr val="4D4D4D"/>
                </a:solidFill>
              </a:rPr>
              <a:t>　絶対パスを指定</a:t>
            </a:r>
            <a:endParaRPr lang="en-US" altLang="ja-JP" sz="2800" dirty="0" smtClean="0">
              <a:solidFill>
                <a:srgbClr val="4D4D4D"/>
              </a:solidFill>
            </a:endParaRPr>
          </a:p>
          <a:p>
            <a:r>
              <a:rPr lang="ja-JP" altLang="en-US" sz="2800" dirty="0" smtClean="0">
                <a:solidFill>
                  <a:srgbClr val="4D4D4D"/>
                </a:solidFill>
              </a:rPr>
              <a:t>・</a:t>
            </a:r>
            <a:r>
              <a:rPr lang="en-US" altLang="ja-JP" sz="2800" dirty="0" err="1" smtClean="0">
                <a:solidFill>
                  <a:srgbClr val="4D4D4D"/>
                </a:solidFill>
              </a:rPr>
              <a:t>terraform.tfvars</a:t>
            </a:r>
            <a:r>
              <a:rPr lang="ja-JP" altLang="en-US" sz="2800" dirty="0" err="1" smtClean="0">
                <a:solidFill>
                  <a:srgbClr val="4D4D4D"/>
                </a:solidFill>
              </a:rPr>
              <a:t>に追</a:t>
            </a:r>
            <a:r>
              <a:rPr lang="ja-JP" altLang="en-US" sz="2800" dirty="0" smtClean="0">
                <a:solidFill>
                  <a:srgbClr val="4D4D4D"/>
                </a:solidFill>
              </a:rPr>
              <a:t>記しておくと楽</a:t>
            </a:r>
            <a:endParaRPr lang="en-US" altLang="ja-JP" sz="2800" dirty="0" smtClean="0">
              <a:solidFill>
                <a:srgbClr val="4D4D4D"/>
              </a:solidFill>
            </a:endParaRPr>
          </a:p>
        </p:txBody>
      </p:sp>
    </p:spTree>
    <p:extLst>
      <p:ext uri="{BB962C8B-B14F-4D97-AF65-F5344CB8AC3E}">
        <p14:creationId xmlns:p14="http://schemas.microsoft.com/office/powerpoint/2010/main" val="716468602"/>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Resource</a:t>
            </a:r>
            <a:r>
              <a:rPr kumimoji="1" lang="ja-JP" altLang="en-US" dirty="0" smtClean="0"/>
              <a:t>の再構築</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58</a:t>
            </a:fld>
            <a:endParaRPr lang="ja-JP" altLang="en-US" dirty="0"/>
          </a:p>
        </p:txBody>
      </p:sp>
      <p:sp>
        <p:nvSpPr>
          <p:cNvPr id="9" name="テキスト ボックス 8"/>
          <p:cNvSpPr txBox="1"/>
          <p:nvPr/>
        </p:nvSpPr>
        <p:spPr>
          <a:xfrm>
            <a:off x="323528" y="1196752"/>
            <a:ext cx="7416824" cy="523220"/>
          </a:xfrm>
          <a:prstGeom prst="rect">
            <a:avLst/>
          </a:prstGeom>
          <a:noFill/>
        </p:spPr>
        <p:txBody>
          <a:bodyPr wrap="square" rtlCol="0">
            <a:spAutoFit/>
          </a:bodyPr>
          <a:lstStyle/>
          <a:p>
            <a:r>
              <a:rPr lang="ja-JP" altLang="en-US" sz="2800" b="1" dirty="0" smtClean="0">
                <a:solidFill>
                  <a:schemeClr val="accent1"/>
                </a:solidFill>
              </a:rPr>
              <a:t>再構築</a:t>
            </a:r>
            <a:endParaRPr kumimoji="1" lang="en-US" altLang="ja-JP" sz="2800" b="1" dirty="0" smtClean="0">
              <a:solidFill>
                <a:schemeClr val="accent1"/>
              </a:solidFill>
            </a:endParaRPr>
          </a:p>
        </p:txBody>
      </p:sp>
      <p:sp>
        <p:nvSpPr>
          <p:cNvPr id="10" name="テキスト ボックス 9"/>
          <p:cNvSpPr txBox="1"/>
          <p:nvPr/>
        </p:nvSpPr>
        <p:spPr>
          <a:xfrm>
            <a:off x="676600" y="2221658"/>
            <a:ext cx="8028384" cy="4401205"/>
          </a:xfrm>
          <a:prstGeom prst="rect">
            <a:avLst/>
          </a:prstGeom>
          <a:solidFill>
            <a:schemeClr val="tx1">
              <a:lumMod val="20000"/>
              <a:lumOff val="80000"/>
            </a:schemeClr>
          </a:solidFill>
          <a:ln>
            <a:solidFill>
              <a:srgbClr val="4D4D4D"/>
            </a:solidFill>
          </a:ln>
        </p:spPr>
        <p:txBody>
          <a:bodyPr wrap="square" rtlCol="0">
            <a:spAutoFit/>
          </a:bodyPr>
          <a:lstStyle/>
          <a:p>
            <a:r>
              <a:rPr lang="en-US" altLang="ja-JP" sz="2000" dirty="0" smtClean="0">
                <a:solidFill>
                  <a:srgbClr val="4D4D4D"/>
                </a:solidFill>
                <a:latin typeface="ＭＳ ゴシック" panose="020B0609070205080204" pitchFamily="49" charset="-128"/>
                <a:ea typeface="ＭＳ ゴシック" panose="020B0609070205080204" pitchFamily="49" charset="-128"/>
              </a:rPr>
              <a:t>$ terraform plan</a:t>
            </a:r>
          </a:p>
          <a:p>
            <a:r>
              <a:rPr lang="en-US" altLang="ja-JP" sz="2000" dirty="0">
                <a:solidFill>
                  <a:srgbClr val="4D4D4D"/>
                </a:solidFill>
                <a:latin typeface="ＭＳ ゴシック" panose="020B0609070205080204" pitchFamily="49" charset="-128"/>
                <a:ea typeface="ＭＳ ゴシック" panose="020B0609070205080204" pitchFamily="49" charset="-128"/>
              </a:rPr>
              <a:t>No changes. Infrastructure is up-to-date</a:t>
            </a:r>
            <a:r>
              <a:rPr lang="en-US" altLang="ja-JP" sz="2000" dirty="0" smtClean="0">
                <a:solidFill>
                  <a:srgbClr val="4D4D4D"/>
                </a:solidFill>
                <a:latin typeface="ＭＳ ゴシック" panose="020B0609070205080204" pitchFamily="49" charset="-128"/>
                <a:ea typeface="ＭＳ ゴシック" panose="020B0609070205080204" pitchFamily="49" charset="-128"/>
              </a:rPr>
              <a:t>.</a:t>
            </a:r>
          </a:p>
          <a:p>
            <a:endParaRPr lang="en-US" altLang="ja-JP" sz="2000" dirty="0">
              <a:solidFill>
                <a:srgbClr val="4D4D4D"/>
              </a:solidFill>
              <a:latin typeface="ＭＳ ゴシック" panose="020B0609070205080204" pitchFamily="49" charset="-128"/>
              <a:ea typeface="ＭＳ ゴシック" panose="020B0609070205080204" pitchFamily="49" charset="-128"/>
            </a:endParaRPr>
          </a:p>
          <a:p>
            <a:r>
              <a:rPr lang="en-US" altLang="ja-JP" sz="2000" dirty="0" smtClean="0">
                <a:solidFill>
                  <a:srgbClr val="4D4D4D"/>
                </a:solidFill>
                <a:latin typeface="ＭＳ ゴシック" panose="020B0609070205080204" pitchFamily="49" charset="-128"/>
                <a:ea typeface="ＭＳ ゴシック" panose="020B0609070205080204" pitchFamily="49" charset="-128"/>
              </a:rPr>
              <a:t>$ terraform apply</a:t>
            </a:r>
          </a:p>
          <a:p>
            <a:r>
              <a:rPr lang="en-US" altLang="ja-JP" sz="2000" dirty="0">
                <a:solidFill>
                  <a:srgbClr val="4D4D4D"/>
                </a:solidFill>
                <a:latin typeface="ＭＳ ゴシック" panose="020B0609070205080204" pitchFamily="49" charset="-128"/>
                <a:ea typeface="ＭＳ ゴシック" panose="020B0609070205080204" pitchFamily="49" charset="-128"/>
              </a:rPr>
              <a:t>Apply complete! Resources: 0 added, 0 changed, 0 destroyed</a:t>
            </a:r>
            <a:r>
              <a:rPr lang="en-US" altLang="ja-JP" sz="2000" dirty="0" smtClean="0">
                <a:solidFill>
                  <a:srgbClr val="4D4D4D"/>
                </a:solidFill>
                <a:latin typeface="ＭＳ ゴシック" panose="020B0609070205080204" pitchFamily="49" charset="-128"/>
                <a:ea typeface="ＭＳ ゴシック" panose="020B0609070205080204" pitchFamily="49" charset="-128"/>
              </a:rPr>
              <a:t>.</a:t>
            </a:r>
          </a:p>
          <a:p>
            <a:endParaRPr lang="en-US" altLang="ja-JP" sz="2000" dirty="0">
              <a:solidFill>
                <a:srgbClr val="4D4D4D"/>
              </a:solidFill>
              <a:latin typeface="ＭＳ ゴシック" panose="020B0609070205080204" pitchFamily="49" charset="-128"/>
              <a:ea typeface="ＭＳ ゴシック" panose="020B0609070205080204" pitchFamily="49" charset="-128"/>
            </a:endParaRPr>
          </a:p>
          <a:p>
            <a:r>
              <a:rPr lang="en-US" altLang="ja-JP" sz="2000" dirty="0" smtClean="0">
                <a:solidFill>
                  <a:srgbClr val="4D4D4D"/>
                </a:solidFill>
                <a:latin typeface="ＭＳ ゴシック" panose="020B0609070205080204" pitchFamily="49" charset="-128"/>
                <a:ea typeface="ＭＳ ゴシック" panose="020B0609070205080204" pitchFamily="49" charset="-128"/>
              </a:rPr>
              <a:t>$ terraform destroy --target </a:t>
            </a:r>
            <a:r>
              <a:rPr lang="en-US" altLang="ja-JP" sz="2000" dirty="0" err="1" smtClean="0">
                <a:solidFill>
                  <a:srgbClr val="4D4D4D"/>
                </a:solidFill>
                <a:latin typeface="ＭＳ ゴシック" panose="020B0609070205080204" pitchFamily="49" charset="-128"/>
                <a:ea typeface="ＭＳ ゴシック" panose="020B0609070205080204" pitchFamily="49" charset="-128"/>
              </a:rPr>
              <a:t>aws_eip.web</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a:p>
            <a:r>
              <a:rPr lang="en-US" altLang="ja-JP" sz="2000" dirty="0">
                <a:solidFill>
                  <a:srgbClr val="4D4D4D"/>
                </a:solidFill>
                <a:latin typeface="ＭＳ ゴシック" panose="020B0609070205080204" pitchFamily="49" charset="-128"/>
                <a:ea typeface="ＭＳ ゴシック" panose="020B0609070205080204" pitchFamily="49" charset="-128"/>
              </a:rPr>
              <a:t>Apply complete! Resources: 0 added, 0 changed, 1 destroyed. </a:t>
            </a:r>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a:p>
            <a:endParaRPr lang="en-US" altLang="ja-JP" sz="2000" dirty="0" smtClean="0">
              <a:solidFill>
                <a:srgbClr val="4D4D4D"/>
              </a:solidFill>
              <a:latin typeface="ＭＳ ゴシック" panose="020B0609070205080204" pitchFamily="49" charset="-128"/>
              <a:ea typeface="ＭＳ ゴシック" panose="020B0609070205080204" pitchFamily="49" charset="-128"/>
            </a:endParaRPr>
          </a:p>
          <a:p>
            <a:r>
              <a:rPr lang="en-US" altLang="ja-JP" sz="2000" dirty="0" smtClean="0">
                <a:solidFill>
                  <a:srgbClr val="4D4D4D"/>
                </a:solidFill>
                <a:latin typeface="ＭＳ ゴシック" panose="020B0609070205080204" pitchFamily="49" charset="-128"/>
                <a:ea typeface="ＭＳ ゴシック" panose="020B0609070205080204" pitchFamily="49" charset="-128"/>
              </a:rPr>
              <a:t>$ </a:t>
            </a:r>
            <a:r>
              <a:rPr lang="en-US" altLang="ja-JP" sz="2000" dirty="0">
                <a:solidFill>
                  <a:srgbClr val="4D4D4D"/>
                </a:solidFill>
                <a:latin typeface="ＭＳ ゴシック" panose="020B0609070205080204" pitchFamily="49" charset="-128"/>
                <a:ea typeface="ＭＳ ゴシック" panose="020B0609070205080204" pitchFamily="49" charset="-128"/>
              </a:rPr>
              <a:t>terraform </a:t>
            </a:r>
            <a:r>
              <a:rPr lang="en-US" altLang="ja-JP" sz="2000" dirty="0" smtClean="0">
                <a:solidFill>
                  <a:srgbClr val="4D4D4D"/>
                </a:solidFill>
                <a:latin typeface="ＭＳ ゴシック" panose="020B0609070205080204" pitchFamily="49" charset="-128"/>
                <a:ea typeface="ＭＳ ゴシック" panose="020B0609070205080204" pitchFamily="49" charset="-128"/>
              </a:rPr>
              <a:t>plan</a:t>
            </a:r>
          </a:p>
          <a:p>
            <a:r>
              <a:rPr lang="en-US" altLang="ja-JP" sz="2000" dirty="0">
                <a:solidFill>
                  <a:srgbClr val="4D4D4D"/>
                </a:solidFill>
                <a:latin typeface="ＭＳ ゴシック" panose="020B0609070205080204" pitchFamily="49" charset="-128"/>
                <a:ea typeface="ＭＳ ゴシック" panose="020B0609070205080204" pitchFamily="49" charset="-128"/>
              </a:rPr>
              <a:t>Plan: 1 to add, 0 to change, 0 to destroy</a:t>
            </a:r>
            <a:r>
              <a:rPr lang="en-US" altLang="ja-JP" sz="2000" dirty="0" smtClean="0">
                <a:solidFill>
                  <a:srgbClr val="4D4D4D"/>
                </a:solidFill>
                <a:latin typeface="ＭＳ ゴシック" panose="020B0609070205080204" pitchFamily="49" charset="-128"/>
                <a:ea typeface="ＭＳ ゴシック" panose="020B0609070205080204" pitchFamily="49" charset="-128"/>
              </a:rPr>
              <a:t>.</a:t>
            </a:r>
          </a:p>
          <a:p>
            <a:endParaRPr lang="en-US" altLang="ja-JP" sz="2000" dirty="0">
              <a:solidFill>
                <a:srgbClr val="4D4D4D"/>
              </a:solidFill>
              <a:latin typeface="ＭＳ ゴシック" panose="020B0609070205080204" pitchFamily="49" charset="-128"/>
              <a:ea typeface="ＭＳ ゴシック" panose="020B0609070205080204" pitchFamily="49" charset="-128"/>
            </a:endParaRPr>
          </a:p>
          <a:p>
            <a:r>
              <a:rPr lang="en-US" altLang="ja-JP" sz="2000" dirty="0" smtClean="0">
                <a:solidFill>
                  <a:srgbClr val="4D4D4D"/>
                </a:solidFill>
                <a:latin typeface="ＭＳ ゴシック" panose="020B0609070205080204" pitchFamily="49" charset="-128"/>
                <a:ea typeface="ＭＳ ゴシック" panose="020B0609070205080204" pitchFamily="49" charset="-128"/>
              </a:rPr>
              <a:t>$ </a:t>
            </a:r>
            <a:r>
              <a:rPr lang="en-US" altLang="ja-JP" sz="2000" dirty="0">
                <a:solidFill>
                  <a:srgbClr val="4D4D4D"/>
                </a:solidFill>
                <a:latin typeface="ＭＳ ゴシック" panose="020B0609070205080204" pitchFamily="49" charset="-128"/>
                <a:ea typeface="ＭＳ ゴシック" panose="020B0609070205080204" pitchFamily="49" charset="-128"/>
              </a:rPr>
              <a:t>terraform apply</a:t>
            </a:r>
          </a:p>
          <a:p>
            <a:r>
              <a:rPr lang="en-US" altLang="ja-JP" sz="2000" dirty="0">
                <a:solidFill>
                  <a:srgbClr val="4D4D4D"/>
                </a:solidFill>
                <a:latin typeface="ＭＳ ゴシック" panose="020B0609070205080204" pitchFamily="49" charset="-128"/>
                <a:ea typeface="ＭＳ ゴシック" panose="020B0609070205080204" pitchFamily="49" charset="-128"/>
              </a:rPr>
              <a:t>Apply complete! Resources: 1 added, 0 changed, 0 destroyed</a:t>
            </a:r>
            <a:r>
              <a:rPr lang="en-US" altLang="ja-JP" sz="2000" dirty="0" smtClean="0">
                <a:solidFill>
                  <a:srgbClr val="4D4D4D"/>
                </a:solidFill>
                <a:latin typeface="ＭＳ ゴシック" panose="020B0609070205080204" pitchFamily="49" charset="-128"/>
                <a:ea typeface="ＭＳ ゴシック" panose="020B0609070205080204" pitchFamily="49" charset="-128"/>
              </a:rPr>
              <a:t>.</a:t>
            </a:r>
          </a:p>
        </p:txBody>
      </p:sp>
      <p:sp>
        <p:nvSpPr>
          <p:cNvPr id="11" name="テキスト ボックス 10"/>
          <p:cNvSpPr txBox="1"/>
          <p:nvPr/>
        </p:nvSpPr>
        <p:spPr>
          <a:xfrm>
            <a:off x="676600" y="1606398"/>
            <a:ext cx="8028384" cy="523220"/>
          </a:xfrm>
          <a:prstGeom prst="rect">
            <a:avLst/>
          </a:prstGeom>
          <a:noFill/>
        </p:spPr>
        <p:txBody>
          <a:bodyPr wrap="square" rtlCol="0">
            <a:spAutoFit/>
          </a:bodyPr>
          <a:lstStyle/>
          <a:p>
            <a:r>
              <a:rPr lang="ja-JP" altLang="en-US" sz="2800" dirty="0" smtClean="0">
                <a:solidFill>
                  <a:srgbClr val="4D4D4D"/>
                </a:solidFill>
              </a:rPr>
              <a:t>・</a:t>
            </a:r>
            <a:r>
              <a:rPr lang="en-US" altLang="ja-JP" sz="2800" dirty="0" err="1" smtClean="0">
                <a:solidFill>
                  <a:srgbClr val="4D4D4D"/>
                </a:solidFill>
              </a:rPr>
              <a:t>provisioner</a:t>
            </a:r>
            <a:r>
              <a:rPr lang="ja-JP" altLang="en-US" sz="2800" dirty="0" smtClean="0">
                <a:solidFill>
                  <a:srgbClr val="4D4D4D"/>
                </a:solidFill>
              </a:rPr>
              <a:t>の追加は</a:t>
            </a:r>
            <a:r>
              <a:rPr lang="en-US" altLang="ja-JP" sz="2800" dirty="0" smtClean="0">
                <a:solidFill>
                  <a:srgbClr val="4D4D4D"/>
                </a:solidFill>
              </a:rPr>
              <a:t>Resource</a:t>
            </a:r>
            <a:r>
              <a:rPr lang="ja-JP" altLang="en-US" sz="2800" dirty="0" smtClean="0">
                <a:solidFill>
                  <a:srgbClr val="4D4D4D"/>
                </a:solidFill>
              </a:rPr>
              <a:t>の再構築が必要</a:t>
            </a:r>
            <a:endParaRPr lang="en-US" altLang="ja-JP" sz="2800" dirty="0" smtClean="0">
              <a:solidFill>
                <a:srgbClr val="4D4D4D"/>
              </a:solidFill>
            </a:endParaRPr>
          </a:p>
        </p:txBody>
      </p:sp>
    </p:spTree>
    <p:extLst>
      <p:ext uri="{BB962C8B-B14F-4D97-AF65-F5344CB8AC3E}">
        <p14:creationId xmlns:p14="http://schemas.microsoft.com/office/powerpoint/2010/main" val="2410725766"/>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stCxn id="21" idx="2"/>
          </p:cNvCxnSpPr>
          <p:nvPr/>
        </p:nvCxnSpPr>
        <p:spPr>
          <a:xfrm>
            <a:off x="5832212" y="1613991"/>
            <a:ext cx="0" cy="1598841"/>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3110680" y="3212832"/>
            <a:ext cx="0" cy="720224"/>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次はこれ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59</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kumimoji="1" lang="ja-JP" altLang="en-US" sz="2800" b="1" dirty="0" smtClean="0">
                <a:solidFill>
                  <a:schemeClr val="accent1"/>
                </a:solidFill>
              </a:rPr>
              <a:t>ネットワーク図</a:t>
            </a:r>
            <a:endParaRPr kumimoji="1" lang="en-US" altLang="ja-JP" sz="2800" b="1" dirty="0" smtClean="0">
              <a:solidFill>
                <a:schemeClr val="accent1"/>
              </a:solidFill>
            </a:endParaRPr>
          </a:p>
        </p:txBody>
      </p:sp>
      <p:sp>
        <p:nvSpPr>
          <p:cNvPr id="7" name="正方形/長方形 6"/>
          <p:cNvSpPr/>
          <p:nvPr/>
        </p:nvSpPr>
        <p:spPr>
          <a:xfrm>
            <a:off x="935596" y="2032748"/>
            <a:ext cx="7272808" cy="4392488"/>
          </a:xfrm>
          <a:prstGeom prst="rect">
            <a:avLst/>
          </a:prstGeom>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rgbClr val="4D4D4D"/>
              </a:solidFill>
            </a:endParaRPr>
          </a:p>
        </p:txBody>
      </p:sp>
      <p:sp>
        <p:nvSpPr>
          <p:cNvPr id="8" name="正方形/長方形 7"/>
          <p:cNvSpPr/>
          <p:nvPr/>
        </p:nvSpPr>
        <p:spPr>
          <a:xfrm>
            <a:off x="1403648" y="1844824"/>
            <a:ext cx="165618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400" dirty="0" smtClean="0">
                <a:solidFill>
                  <a:srgbClr val="4D4D4D"/>
                </a:solidFill>
              </a:rPr>
              <a:t>AWS</a:t>
            </a:r>
            <a:r>
              <a:rPr kumimoji="1" lang="ja-JP" altLang="en-US" sz="2400" dirty="0" smtClean="0">
                <a:solidFill>
                  <a:srgbClr val="4D4D4D"/>
                </a:solidFill>
              </a:rPr>
              <a:t> </a:t>
            </a:r>
            <a:r>
              <a:rPr kumimoji="1" lang="en-US" altLang="ja-JP" sz="2400" dirty="0" smtClean="0">
                <a:solidFill>
                  <a:srgbClr val="4D4D4D"/>
                </a:solidFill>
              </a:rPr>
              <a:t>VPC</a:t>
            </a:r>
            <a:endParaRPr kumimoji="1" lang="ja-JP" altLang="en-US" sz="2400" dirty="0" smtClean="0">
              <a:solidFill>
                <a:srgbClr val="4D4D4D"/>
              </a:solidFill>
            </a:endParaRPr>
          </a:p>
        </p:txBody>
      </p:sp>
      <p:cxnSp>
        <p:nvCxnSpPr>
          <p:cNvPr id="10" name="直線コネクタ 9"/>
          <p:cNvCxnSpPr/>
          <p:nvPr/>
        </p:nvCxnSpPr>
        <p:spPr>
          <a:xfrm>
            <a:off x="1691680" y="3212976"/>
            <a:ext cx="5904656" cy="0"/>
          </a:xfrm>
          <a:prstGeom prst="line">
            <a:avLst/>
          </a:prstGeom>
          <a:ln w="2540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3059832" y="1613991"/>
            <a:ext cx="2304256" cy="461665"/>
          </a:xfrm>
          <a:prstGeom prst="rect">
            <a:avLst/>
          </a:prstGeom>
          <a:noFill/>
        </p:spPr>
        <p:txBody>
          <a:bodyPr wrap="square" rtlCol="0">
            <a:spAutoFit/>
          </a:bodyPr>
          <a:lstStyle/>
          <a:p>
            <a:r>
              <a:rPr lang="en-US" altLang="ja-JP" sz="2400" dirty="0" smtClean="0">
                <a:solidFill>
                  <a:srgbClr val="4D4D4D"/>
                </a:solidFill>
              </a:rPr>
              <a:t>10.0.0.0/16</a:t>
            </a:r>
          </a:p>
        </p:txBody>
      </p:sp>
      <p:sp>
        <p:nvSpPr>
          <p:cNvPr id="11" name="円/楕円 10"/>
          <p:cNvSpPr/>
          <p:nvPr/>
        </p:nvSpPr>
        <p:spPr>
          <a:xfrm>
            <a:off x="5796136"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0" name="テキスト ボックス 19"/>
          <p:cNvSpPr txBox="1"/>
          <p:nvPr/>
        </p:nvSpPr>
        <p:spPr>
          <a:xfrm>
            <a:off x="6210182" y="2786209"/>
            <a:ext cx="2304256" cy="461665"/>
          </a:xfrm>
          <a:prstGeom prst="rect">
            <a:avLst/>
          </a:prstGeom>
          <a:noFill/>
        </p:spPr>
        <p:txBody>
          <a:bodyPr wrap="square" rtlCol="0">
            <a:spAutoFit/>
          </a:bodyPr>
          <a:lstStyle/>
          <a:p>
            <a:r>
              <a:rPr lang="en-US" altLang="ja-JP" sz="2400" dirty="0" smtClean="0">
                <a:solidFill>
                  <a:srgbClr val="4D4D4D"/>
                </a:solidFill>
              </a:rPr>
              <a:t>10.0.1.0/24</a:t>
            </a:r>
          </a:p>
        </p:txBody>
      </p:sp>
      <p:pic>
        <p:nvPicPr>
          <p:cNvPr id="21" name="図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6178" y="1001923"/>
            <a:ext cx="612068" cy="612068"/>
          </a:xfrm>
          <a:prstGeom prst="rect">
            <a:avLst/>
          </a:prstGeom>
        </p:spPr>
      </p:pic>
      <p:sp>
        <p:nvSpPr>
          <p:cNvPr id="22" name="正方形/長方形 21"/>
          <p:cNvSpPr/>
          <p:nvPr/>
        </p:nvSpPr>
        <p:spPr>
          <a:xfrm>
            <a:off x="5229073" y="1852128"/>
            <a:ext cx="1206134" cy="432048"/>
          </a:xfrm>
          <a:prstGeom prst="rect">
            <a:avLst/>
          </a:prstGeom>
          <a:solidFill>
            <a:srgbClr val="F2F2F2"/>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en-US" altLang="ja-JP" sz="2000" dirty="0" smtClean="0">
                <a:solidFill>
                  <a:srgbClr val="4D4D4D"/>
                </a:solidFill>
              </a:rPr>
              <a:t>Gateway</a:t>
            </a:r>
            <a:endParaRPr kumimoji="1" lang="ja-JP" altLang="en-US" sz="2000" dirty="0" smtClean="0">
              <a:solidFill>
                <a:srgbClr val="4D4D4D"/>
              </a:solidFill>
            </a:endParaRPr>
          </a:p>
        </p:txBody>
      </p:sp>
      <p:sp>
        <p:nvSpPr>
          <p:cNvPr id="23" name="円/楕円 22"/>
          <p:cNvSpPr/>
          <p:nvPr/>
        </p:nvSpPr>
        <p:spPr>
          <a:xfrm>
            <a:off x="3074604" y="3176828"/>
            <a:ext cx="72008" cy="72008"/>
          </a:xfrm>
          <a:prstGeom prst="ellipse">
            <a:avLst/>
          </a:prstGeom>
          <a:solidFill>
            <a:srgbClr val="4D4D4D"/>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6757" y="4075935"/>
            <a:ext cx="699710" cy="849850"/>
          </a:xfrm>
          <a:prstGeom prst="rect">
            <a:avLst/>
          </a:prstGeom>
        </p:spPr>
      </p:pic>
      <p:sp>
        <p:nvSpPr>
          <p:cNvPr id="30" name="テキスト ボックス 29"/>
          <p:cNvSpPr txBox="1"/>
          <p:nvPr/>
        </p:nvSpPr>
        <p:spPr>
          <a:xfrm>
            <a:off x="3417570" y="3717032"/>
            <a:ext cx="3098646" cy="400110"/>
          </a:xfrm>
          <a:prstGeom prst="rect">
            <a:avLst/>
          </a:prstGeom>
          <a:noFill/>
        </p:spPr>
        <p:txBody>
          <a:bodyPr wrap="square" rtlCol="0">
            <a:spAutoFit/>
          </a:bodyPr>
          <a:lstStyle/>
          <a:p>
            <a:r>
              <a:rPr lang="en-US" altLang="ja-JP" sz="2000" dirty="0" smtClean="0">
                <a:solidFill>
                  <a:srgbClr val="4D4D4D"/>
                </a:solidFill>
              </a:rPr>
              <a:t>54.xxx.xxx.xx(global/</a:t>
            </a:r>
            <a:r>
              <a:rPr lang="ja-JP" altLang="en-US" sz="2000" dirty="0" smtClean="0">
                <a:solidFill>
                  <a:srgbClr val="4D4D4D"/>
                </a:solidFill>
              </a:rPr>
              <a:t>固定</a:t>
            </a:r>
            <a:r>
              <a:rPr lang="en-US" altLang="ja-JP" sz="2000" dirty="0" smtClean="0">
                <a:solidFill>
                  <a:srgbClr val="4D4D4D"/>
                </a:solidFill>
              </a:rPr>
              <a:t>)</a:t>
            </a:r>
          </a:p>
        </p:txBody>
      </p:sp>
      <p:sp>
        <p:nvSpPr>
          <p:cNvPr id="31" name="テキスト ボックス 30"/>
          <p:cNvSpPr txBox="1"/>
          <p:nvPr/>
        </p:nvSpPr>
        <p:spPr>
          <a:xfrm>
            <a:off x="3419872" y="4040076"/>
            <a:ext cx="2790310" cy="400110"/>
          </a:xfrm>
          <a:prstGeom prst="rect">
            <a:avLst/>
          </a:prstGeom>
          <a:noFill/>
        </p:spPr>
        <p:txBody>
          <a:bodyPr wrap="square" rtlCol="0">
            <a:spAutoFit/>
          </a:bodyPr>
          <a:lstStyle/>
          <a:p>
            <a:r>
              <a:rPr lang="en-US" altLang="ja-JP" sz="2000" dirty="0" smtClean="0">
                <a:solidFill>
                  <a:srgbClr val="4D4D4D"/>
                </a:solidFill>
              </a:rPr>
              <a:t>10.0.1.xxx(private/</a:t>
            </a:r>
            <a:r>
              <a:rPr lang="ja-JP" altLang="en-US" sz="2000" dirty="0" smtClean="0">
                <a:solidFill>
                  <a:srgbClr val="4D4D4D"/>
                </a:solidFill>
              </a:rPr>
              <a:t>自動</a:t>
            </a:r>
            <a:r>
              <a:rPr lang="en-US" altLang="ja-JP" sz="2000" dirty="0" smtClean="0">
                <a:solidFill>
                  <a:srgbClr val="4D4D4D"/>
                </a:solidFill>
              </a:rPr>
              <a:t>)</a:t>
            </a:r>
          </a:p>
        </p:txBody>
      </p:sp>
      <p:pic>
        <p:nvPicPr>
          <p:cNvPr id="32" name="図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5583" y="1118248"/>
            <a:ext cx="1669537" cy="357758"/>
          </a:xfrm>
          <a:prstGeom prst="rect">
            <a:avLst/>
          </a:prstGeom>
        </p:spPr>
      </p:pic>
      <p:cxnSp>
        <p:nvCxnSpPr>
          <p:cNvPr id="33" name="直線コネクタ 32"/>
          <p:cNvCxnSpPr>
            <a:stCxn id="21" idx="3"/>
          </p:cNvCxnSpPr>
          <p:nvPr/>
        </p:nvCxnSpPr>
        <p:spPr>
          <a:xfrm flipV="1">
            <a:off x="6138246" y="1298557"/>
            <a:ext cx="666002" cy="9400"/>
          </a:xfrm>
          <a:prstGeom prst="line">
            <a:avLst/>
          </a:prstGeom>
          <a:ln w="19050" cap="sq">
            <a:solidFill>
              <a:schemeClr val="bg1">
                <a:lumMod val="50000"/>
              </a:schemeClr>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50192" y="3645362"/>
            <a:ext cx="748287" cy="466432"/>
          </a:xfrm>
          <a:prstGeom prst="rect">
            <a:avLst/>
          </a:prstGeom>
        </p:spPr>
      </p:pic>
      <p:sp>
        <p:nvSpPr>
          <p:cNvPr id="5" name="正方形/長方形 4"/>
          <p:cNvSpPr/>
          <p:nvPr/>
        </p:nvSpPr>
        <p:spPr>
          <a:xfrm>
            <a:off x="6786246" y="1016680"/>
            <a:ext cx="1788874" cy="560893"/>
          </a:xfrm>
          <a:prstGeom prst="rect">
            <a:avLst/>
          </a:prstGeom>
          <a:solidFill>
            <a:schemeClr val="accent3">
              <a:lumMod val="60000"/>
              <a:lumOff val="40000"/>
              <a:alpha val="40000"/>
            </a:schemeClr>
          </a:solidFill>
          <a:ln w="31750" cap="sq">
            <a:solidFill>
              <a:srgbClr val="FFC000"/>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graphicFrame>
        <p:nvGraphicFramePr>
          <p:cNvPr id="25" name="表 24"/>
          <p:cNvGraphicFramePr>
            <a:graphicFrameLocks noGrp="1"/>
          </p:cNvGraphicFramePr>
          <p:nvPr>
            <p:extLst>
              <p:ext uri="{D42A27DB-BD31-4B8C-83A1-F6EECF244321}">
                <p14:modId xmlns:p14="http://schemas.microsoft.com/office/powerpoint/2010/main" val="3145025551"/>
              </p:ext>
            </p:extLst>
          </p:nvPr>
        </p:nvGraphicFramePr>
        <p:xfrm>
          <a:off x="4409980" y="4869160"/>
          <a:ext cx="3600404" cy="1080120"/>
        </p:xfrm>
        <a:graphic>
          <a:graphicData uri="http://schemas.openxmlformats.org/drawingml/2006/table">
            <a:tbl>
              <a:tblPr firstRow="1" bandRow="1">
                <a:tableStyleId>{5C22544A-7EE6-4342-B048-85BDC9FD1C3A}</a:tableStyleId>
              </a:tblPr>
              <a:tblGrid>
                <a:gridCol w="1800202"/>
                <a:gridCol w="1800202"/>
              </a:tblGrid>
              <a:tr h="289788">
                <a:tc>
                  <a:txBody>
                    <a:bodyPr/>
                    <a:lstStyle/>
                    <a:p>
                      <a:pPr algn="ctr"/>
                      <a:r>
                        <a:rPr kumimoji="1" lang="en-US" altLang="ja-JP" sz="1600" dirty="0" smtClean="0"/>
                        <a:t>Destination</a:t>
                      </a:r>
                      <a:endParaRPr kumimoji="1" lang="ja-JP" altLang="en-US" sz="1600" dirty="0"/>
                    </a:p>
                  </a:txBody>
                  <a:tcPr anchor="ctr"/>
                </a:tc>
                <a:tc>
                  <a:txBody>
                    <a:bodyPr/>
                    <a:lstStyle/>
                    <a:p>
                      <a:pPr algn="ctr"/>
                      <a:r>
                        <a:rPr kumimoji="1" lang="en-US" altLang="ja-JP" sz="1600" dirty="0" smtClean="0"/>
                        <a:t>Target</a:t>
                      </a:r>
                      <a:endParaRPr kumimoji="1" lang="ja-JP" altLang="en-US" sz="1600" dirty="0"/>
                    </a:p>
                  </a:txBody>
                  <a:tcPr anchor="ctr"/>
                </a:tc>
              </a:tr>
              <a:tr h="384800">
                <a:tc>
                  <a:txBody>
                    <a:bodyPr/>
                    <a:lstStyle/>
                    <a:p>
                      <a:r>
                        <a:rPr kumimoji="1" lang="en-US" altLang="ja-JP" sz="1600" dirty="0" smtClean="0"/>
                        <a:t>10.0.0.0/16</a:t>
                      </a:r>
                      <a:endParaRPr kumimoji="1" lang="ja-JP" altLang="en-US" sz="1600" dirty="0"/>
                    </a:p>
                  </a:txBody>
                  <a:tcPr anchor="ctr"/>
                </a:tc>
                <a:tc>
                  <a:txBody>
                    <a:bodyPr/>
                    <a:lstStyle/>
                    <a:p>
                      <a:r>
                        <a:rPr kumimoji="1" lang="en-US" altLang="ja-JP" sz="1600" dirty="0" smtClean="0"/>
                        <a:t>local</a:t>
                      </a:r>
                      <a:endParaRPr kumimoji="1" lang="ja-JP" altLang="en-US" sz="1600" dirty="0"/>
                    </a:p>
                  </a:txBody>
                  <a:tcPr anchor="ctr"/>
                </a:tc>
              </a:tr>
              <a:tr h="360040">
                <a:tc>
                  <a:txBody>
                    <a:bodyPr/>
                    <a:lstStyle/>
                    <a:p>
                      <a:r>
                        <a:rPr kumimoji="1" lang="en-US" altLang="ja-JP" sz="1600" dirty="0" smtClean="0"/>
                        <a:t>0.0.0.0/0</a:t>
                      </a:r>
                      <a:endParaRPr kumimoji="1" lang="ja-JP" altLang="en-US" sz="1600" dirty="0"/>
                    </a:p>
                  </a:txBody>
                  <a:tcPr anchor="ctr"/>
                </a:tc>
                <a:tc>
                  <a:txBody>
                    <a:bodyPr/>
                    <a:lstStyle/>
                    <a:p>
                      <a:r>
                        <a:rPr kumimoji="1" lang="en-US" altLang="ja-JP" sz="1600" dirty="0" smtClean="0"/>
                        <a:t>Internet gateway</a:t>
                      </a:r>
                      <a:endParaRPr kumimoji="1" lang="ja-JP" altLang="en-US" sz="1600" dirty="0"/>
                    </a:p>
                  </a:txBody>
                  <a:tcPr anchor="ctr"/>
                </a:tc>
              </a:tr>
            </a:tbl>
          </a:graphicData>
        </a:graphic>
      </p:graphicFrame>
      <p:cxnSp>
        <p:nvCxnSpPr>
          <p:cNvPr id="27" name="曲線コネクタ 26"/>
          <p:cNvCxnSpPr/>
          <p:nvPr/>
        </p:nvCxnSpPr>
        <p:spPr>
          <a:xfrm rot="5400000" flipH="1" flipV="1">
            <a:off x="6263635" y="3770485"/>
            <a:ext cx="1621286" cy="576064"/>
          </a:xfrm>
          <a:prstGeom prst="curvedConnector3">
            <a:avLst>
              <a:gd name="adj1" fmla="val 50000"/>
            </a:avLst>
          </a:prstGeom>
          <a:ln w="19050" cap="sq">
            <a:solidFill>
              <a:srgbClr val="4D4D4D"/>
            </a:solidFill>
            <a:miter lim="800000"/>
            <a:headEnd type="none" w="med" len="med"/>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367040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代表的なツール</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6</a:t>
            </a:fld>
            <a:endParaRPr lang="ja-JP" altLang="en-US" dirty="0"/>
          </a:p>
        </p:txBody>
      </p:sp>
      <p:sp>
        <p:nvSpPr>
          <p:cNvPr id="4" name="テキスト ボックス 3"/>
          <p:cNvSpPr txBox="1"/>
          <p:nvPr/>
        </p:nvSpPr>
        <p:spPr>
          <a:xfrm>
            <a:off x="323528" y="1196752"/>
            <a:ext cx="5472608" cy="523220"/>
          </a:xfrm>
          <a:prstGeom prst="rect">
            <a:avLst/>
          </a:prstGeom>
          <a:noFill/>
        </p:spPr>
        <p:txBody>
          <a:bodyPr wrap="square" rtlCol="0">
            <a:spAutoFit/>
          </a:bodyPr>
          <a:lstStyle/>
          <a:p>
            <a:r>
              <a:rPr lang="ja-JP" altLang="en-US" sz="2800" b="1" dirty="0" smtClean="0">
                <a:solidFill>
                  <a:schemeClr val="accent1"/>
                </a:solidFill>
              </a:rPr>
              <a:t>ネットワーク、サーバ構築</a:t>
            </a:r>
            <a:endParaRPr kumimoji="1" lang="en-US" altLang="ja-JP" sz="2800" b="1" dirty="0" smtClean="0">
              <a:solidFill>
                <a:schemeClr val="accent1"/>
              </a:solidFill>
            </a:endParaRPr>
          </a:p>
        </p:txBody>
      </p:sp>
      <p:sp>
        <p:nvSpPr>
          <p:cNvPr id="7" name="テキスト ボックス 6"/>
          <p:cNvSpPr txBox="1"/>
          <p:nvPr/>
        </p:nvSpPr>
        <p:spPr>
          <a:xfrm>
            <a:off x="827584" y="1714428"/>
            <a:ext cx="8028384" cy="1384995"/>
          </a:xfrm>
          <a:prstGeom prst="rect">
            <a:avLst/>
          </a:prstGeom>
          <a:noFill/>
        </p:spPr>
        <p:txBody>
          <a:bodyPr wrap="square" rtlCol="0">
            <a:spAutoFit/>
          </a:bodyPr>
          <a:lstStyle/>
          <a:p>
            <a:r>
              <a:rPr lang="ja-JP" altLang="en-US" sz="2800" dirty="0">
                <a:solidFill>
                  <a:srgbClr val="4D4D4D"/>
                </a:solidFill>
              </a:rPr>
              <a:t>・</a:t>
            </a:r>
            <a:r>
              <a:rPr lang="en-US" altLang="ja-JP" sz="2800" dirty="0" err="1" smtClean="0">
                <a:solidFill>
                  <a:srgbClr val="4D4D4D"/>
                </a:solidFill>
              </a:rPr>
              <a:t>CloudFormation</a:t>
            </a:r>
            <a:r>
              <a:rPr lang="en-US" altLang="ja-JP" sz="2800" dirty="0" smtClean="0">
                <a:solidFill>
                  <a:srgbClr val="4D4D4D"/>
                </a:solidFill>
              </a:rPr>
              <a:t>(AWS)</a:t>
            </a:r>
          </a:p>
          <a:p>
            <a:r>
              <a:rPr lang="ja-JP" altLang="en-US" sz="2800" dirty="0" smtClean="0">
                <a:solidFill>
                  <a:srgbClr val="4D4D4D"/>
                </a:solidFill>
              </a:rPr>
              <a:t>・</a:t>
            </a:r>
            <a:r>
              <a:rPr lang="en-US" altLang="ja-JP" sz="2800" dirty="0" smtClean="0">
                <a:solidFill>
                  <a:srgbClr val="4D4D4D"/>
                </a:solidFill>
              </a:rPr>
              <a:t>OpenStack Heat(OpenStack)</a:t>
            </a:r>
          </a:p>
          <a:p>
            <a:r>
              <a:rPr lang="ja-JP" altLang="en-US" sz="2800" dirty="0" smtClean="0">
                <a:solidFill>
                  <a:srgbClr val="4D4D4D"/>
                </a:solidFill>
              </a:rPr>
              <a:t>・</a:t>
            </a:r>
            <a:r>
              <a:rPr lang="en-US" altLang="ja-JP" sz="2800" dirty="0" smtClean="0">
                <a:solidFill>
                  <a:srgbClr val="4D4D4D"/>
                </a:solidFill>
              </a:rPr>
              <a:t>Google Deployment Manager(GCP)</a:t>
            </a:r>
          </a:p>
        </p:txBody>
      </p:sp>
      <p:sp>
        <p:nvSpPr>
          <p:cNvPr id="10" name="テキスト ボックス 9"/>
          <p:cNvSpPr txBox="1"/>
          <p:nvPr/>
        </p:nvSpPr>
        <p:spPr>
          <a:xfrm>
            <a:off x="323528" y="3355489"/>
            <a:ext cx="6696744" cy="523220"/>
          </a:xfrm>
          <a:prstGeom prst="rect">
            <a:avLst/>
          </a:prstGeom>
          <a:noFill/>
        </p:spPr>
        <p:txBody>
          <a:bodyPr wrap="square" rtlCol="0">
            <a:spAutoFit/>
          </a:bodyPr>
          <a:lstStyle/>
          <a:p>
            <a:r>
              <a:rPr lang="ja-JP" altLang="en-US" sz="2800" b="1" dirty="0" smtClean="0">
                <a:solidFill>
                  <a:schemeClr val="accent1"/>
                </a:solidFill>
              </a:rPr>
              <a:t>サーバ・ミドルウェアの</a:t>
            </a:r>
            <a:r>
              <a:rPr lang="ja-JP" altLang="en-US" sz="2800" b="1" dirty="0">
                <a:solidFill>
                  <a:schemeClr val="accent1"/>
                </a:solidFill>
              </a:rPr>
              <a:t>セットアップ</a:t>
            </a:r>
            <a:endParaRPr kumimoji="1" lang="en-US" altLang="ja-JP" sz="2800" b="1" dirty="0" smtClean="0">
              <a:solidFill>
                <a:schemeClr val="accent1"/>
              </a:solidFill>
            </a:endParaRPr>
          </a:p>
        </p:txBody>
      </p:sp>
      <p:sp>
        <p:nvSpPr>
          <p:cNvPr id="12" name="テキスト ボックス 11"/>
          <p:cNvSpPr txBox="1"/>
          <p:nvPr/>
        </p:nvSpPr>
        <p:spPr>
          <a:xfrm>
            <a:off x="827584" y="3878709"/>
            <a:ext cx="8028384" cy="2246769"/>
          </a:xfrm>
          <a:prstGeom prst="rect">
            <a:avLst/>
          </a:prstGeom>
          <a:noFill/>
        </p:spPr>
        <p:txBody>
          <a:bodyPr wrap="square" rtlCol="0">
            <a:spAutoFit/>
          </a:bodyPr>
          <a:lstStyle/>
          <a:p>
            <a:r>
              <a:rPr lang="ja-JP" altLang="en-US" sz="2800" dirty="0" smtClean="0">
                <a:solidFill>
                  <a:srgbClr val="4D4D4D"/>
                </a:solidFill>
              </a:rPr>
              <a:t>・</a:t>
            </a:r>
            <a:r>
              <a:rPr lang="en-US" altLang="ja-JP" sz="2800" dirty="0" smtClean="0">
                <a:solidFill>
                  <a:srgbClr val="4D4D4D"/>
                </a:solidFill>
              </a:rPr>
              <a:t>Puppet</a:t>
            </a:r>
          </a:p>
          <a:p>
            <a:r>
              <a:rPr lang="ja-JP" altLang="en-US" sz="2800" dirty="0" smtClean="0">
                <a:solidFill>
                  <a:srgbClr val="4D4D4D"/>
                </a:solidFill>
              </a:rPr>
              <a:t>・</a:t>
            </a:r>
            <a:r>
              <a:rPr lang="en-US" altLang="ja-JP" sz="2800" dirty="0" smtClean="0">
                <a:solidFill>
                  <a:srgbClr val="4D4D4D"/>
                </a:solidFill>
              </a:rPr>
              <a:t>Chef</a:t>
            </a:r>
          </a:p>
          <a:p>
            <a:r>
              <a:rPr lang="ja-JP" altLang="en-US" sz="2800" dirty="0" smtClean="0">
                <a:solidFill>
                  <a:srgbClr val="4D4D4D"/>
                </a:solidFill>
              </a:rPr>
              <a:t>・</a:t>
            </a:r>
            <a:r>
              <a:rPr lang="en-US" altLang="ja-JP" sz="2800" dirty="0" err="1" smtClean="0">
                <a:solidFill>
                  <a:srgbClr val="4D4D4D"/>
                </a:solidFill>
              </a:rPr>
              <a:t>Ansible</a:t>
            </a:r>
            <a:endParaRPr lang="en-US" altLang="ja-JP" sz="2800" dirty="0" smtClean="0">
              <a:solidFill>
                <a:srgbClr val="4D4D4D"/>
              </a:solidFill>
            </a:endParaRPr>
          </a:p>
          <a:p>
            <a:r>
              <a:rPr lang="ja-JP" altLang="en-US" sz="2800" dirty="0" smtClean="0">
                <a:solidFill>
                  <a:srgbClr val="4D4D4D"/>
                </a:solidFill>
              </a:rPr>
              <a:t>・</a:t>
            </a:r>
            <a:r>
              <a:rPr lang="en-US" altLang="ja-JP" sz="2800" dirty="0" err="1" smtClean="0">
                <a:solidFill>
                  <a:srgbClr val="4D4D4D"/>
                </a:solidFill>
              </a:rPr>
              <a:t>Itamae</a:t>
            </a:r>
            <a:endParaRPr lang="en-US" altLang="ja-JP" sz="2800" dirty="0" smtClean="0">
              <a:solidFill>
                <a:srgbClr val="4D4D4D"/>
              </a:solidFill>
            </a:endParaRPr>
          </a:p>
          <a:p>
            <a:r>
              <a:rPr lang="ja-JP" altLang="en-US" sz="2800" dirty="0" smtClean="0">
                <a:solidFill>
                  <a:srgbClr val="4D4D4D"/>
                </a:solidFill>
              </a:rPr>
              <a:t>・</a:t>
            </a:r>
            <a:r>
              <a:rPr lang="en-US" altLang="ja-JP" sz="2800" dirty="0" smtClean="0">
                <a:solidFill>
                  <a:srgbClr val="4D4D4D"/>
                </a:solidFill>
              </a:rPr>
              <a:t>(Docker)</a:t>
            </a:r>
          </a:p>
        </p:txBody>
      </p:sp>
    </p:spTree>
    <p:extLst>
      <p:ext uri="{BB962C8B-B14F-4D97-AF65-F5344CB8AC3E}">
        <p14:creationId xmlns:p14="http://schemas.microsoft.com/office/powerpoint/2010/main" val="3016294537"/>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監視設定の作成</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60</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lang="en-US" altLang="ja-JP" sz="2800" b="1" dirty="0" err="1" smtClean="0">
                <a:solidFill>
                  <a:schemeClr val="accent1"/>
                </a:solidFill>
              </a:rPr>
              <a:t>StatusCake</a:t>
            </a:r>
            <a:r>
              <a:rPr lang="en-US" altLang="ja-JP" sz="2800" b="1" dirty="0" smtClean="0">
                <a:solidFill>
                  <a:schemeClr val="accent1"/>
                </a:solidFill>
              </a:rPr>
              <a:t> provider</a:t>
            </a:r>
            <a:endParaRPr kumimoji="1" lang="en-US" altLang="ja-JP" sz="2800" b="1" dirty="0" smtClean="0">
              <a:solidFill>
                <a:schemeClr val="accent1"/>
              </a:solidFill>
            </a:endParaRPr>
          </a:p>
        </p:txBody>
      </p:sp>
      <p:sp>
        <p:nvSpPr>
          <p:cNvPr id="7" name="テキスト ボックス 6"/>
          <p:cNvSpPr txBox="1"/>
          <p:nvPr/>
        </p:nvSpPr>
        <p:spPr>
          <a:xfrm>
            <a:off x="821813" y="1826240"/>
            <a:ext cx="8028384" cy="400110"/>
          </a:xfrm>
          <a:prstGeom prst="rect">
            <a:avLst/>
          </a:prstGeom>
          <a:noFill/>
        </p:spPr>
        <p:txBody>
          <a:bodyPr wrap="square" rtlCol="0">
            <a:spAutoFit/>
          </a:bodyPr>
          <a:lstStyle/>
          <a:p>
            <a:r>
              <a:rPr lang="en-US" altLang="ja-JP" sz="2000" dirty="0">
                <a:solidFill>
                  <a:srgbClr val="4D4D4D"/>
                </a:solidFill>
                <a:hlinkClick r:id="rId3"/>
              </a:rPr>
              <a:t>https://</a:t>
            </a:r>
            <a:r>
              <a:rPr lang="en-US" altLang="ja-JP" sz="2000" dirty="0" smtClean="0">
                <a:solidFill>
                  <a:srgbClr val="4D4D4D"/>
                </a:solidFill>
                <a:hlinkClick r:id="rId3"/>
              </a:rPr>
              <a:t>www.terraform.io/docs/providers/statuscake/</a:t>
            </a:r>
            <a:endParaRPr lang="en-US" altLang="ja-JP" sz="2000" dirty="0" smtClean="0">
              <a:solidFill>
                <a:srgbClr val="4D4D4D"/>
              </a:solidFill>
            </a:endParaRPr>
          </a:p>
        </p:txBody>
      </p:sp>
      <p:sp>
        <p:nvSpPr>
          <p:cNvPr id="8" name="テキスト ボックス 7"/>
          <p:cNvSpPr txBox="1"/>
          <p:nvPr/>
        </p:nvSpPr>
        <p:spPr>
          <a:xfrm>
            <a:off x="683568" y="2492896"/>
            <a:ext cx="8352928" cy="2031325"/>
          </a:xfrm>
          <a:prstGeom prst="rect">
            <a:avLst/>
          </a:prstGeom>
          <a:solidFill>
            <a:schemeClr val="tx1">
              <a:lumMod val="20000"/>
              <a:lumOff val="80000"/>
            </a:schemeClr>
          </a:solidFill>
          <a:ln>
            <a:solidFill>
              <a:srgbClr val="4D4D4D"/>
            </a:solidFill>
          </a:ln>
        </p:spPr>
        <p:txBody>
          <a:bodyPr wrap="square" rtlCol="0">
            <a:spAutoFit/>
          </a:bodyPr>
          <a:lstStyle/>
          <a:p>
            <a:r>
              <a:rPr lang="en-US" altLang="ja-JP" dirty="0">
                <a:solidFill>
                  <a:srgbClr val="4D4D4D"/>
                </a:solidFill>
                <a:latin typeface="ＭＳ ゴシック" panose="020B0609070205080204" pitchFamily="49" charset="-128"/>
                <a:ea typeface="ＭＳ ゴシック" panose="020B0609070205080204" pitchFamily="49" charset="-128"/>
              </a:rPr>
              <a:t>variable "</a:t>
            </a:r>
            <a:r>
              <a:rPr lang="en-US" altLang="ja-JP" dirty="0" err="1">
                <a:solidFill>
                  <a:srgbClr val="4D4D4D"/>
                </a:solidFill>
                <a:latin typeface="ＭＳ ゴシック" panose="020B0609070205080204" pitchFamily="49" charset="-128"/>
                <a:ea typeface="ＭＳ ゴシック" panose="020B0609070205080204" pitchFamily="49" charset="-128"/>
              </a:rPr>
              <a:t>statuscake_user</a:t>
            </a:r>
            <a:r>
              <a:rPr lang="en-US" altLang="ja-JP" dirty="0">
                <a:solidFill>
                  <a:srgbClr val="4D4D4D"/>
                </a:solidFill>
                <a:latin typeface="ＭＳ ゴシック" panose="020B0609070205080204" pitchFamily="49" charset="-128"/>
                <a:ea typeface="ＭＳ ゴシック" panose="020B0609070205080204" pitchFamily="49" charset="-128"/>
              </a:rPr>
              <a:t>" {}</a:t>
            </a:r>
          </a:p>
          <a:p>
            <a:r>
              <a:rPr lang="en-US" altLang="ja-JP" dirty="0">
                <a:solidFill>
                  <a:srgbClr val="4D4D4D"/>
                </a:solidFill>
                <a:latin typeface="ＭＳ ゴシック" panose="020B0609070205080204" pitchFamily="49" charset="-128"/>
                <a:ea typeface="ＭＳ ゴシック" panose="020B0609070205080204" pitchFamily="49" charset="-128"/>
              </a:rPr>
              <a:t>variable "</a:t>
            </a:r>
            <a:r>
              <a:rPr lang="en-US" altLang="ja-JP" dirty="0" err="1">
                <a:solidFill>
                  <a:srgbClr val="4D4D4D"/>
                </a:solidFill>
                <a:latin typeface="ＭＳ ゴシック" panose="020B0609070205080204" pitchFamily="49" charset="-128"/>
                <a:ea typeface="ＭＳ ゴシック" panose="020B0609070205080204" pitchFamily="49" charset="-128"/>
              </a:rPr>
              <a:t>statuscake_apikey</a:t>
            </a:r>
            <a:r>
              <a:rPr lang="en-US" altLang="ja-JP" dirty="0">
                <a:solidFill>
                  <a:srgbClr val="4D4D4D"/>
                </a:solidFill>
                <a:latin typeface="ＭＳ ゴシック" panose="020B0609070205080204" pitchFamily="49" charset="-128"/>
                <a:ea typeface="ＭＳ ゴシック" panose="020B0609070205080204" pitchFamily="49" charset="-128"/>
              </a:rPr>
              <a:t>" {}</a:t>
            </a:r>
          </a:p>
          <a:p>
            <a:endParaRPr lang="en-US" altLang="ja-JP" dirty="0">
              <a:solidFill>
                <a:srgbClr val="4D4D4D"/>
              </a:solidFill>
              <a:latin typeface="ＭＳ ゴシック" panose="020B0609070205080204" pitchFamily="49" charset="-128"/>
              <a:ea typeface="ＭＳ ゴシック" panose="020B0609070205080204" pitchFamily="49" charset="-128"/>
            </a:endParaRPr>
          </a:p>
          <a:p>
            <a:r>
              <a:rPr lang="en-US" altLang="ja-JP" dirty="0">
                <a:solidFill>
                  <a:srgbClr val="4D4D4D"/>
                </a:solidFill>
                <a:latin typeface="ＭＳ ゴシック" panose="020B0609070205080204" pitchFamily="49" charset="-128"/>
                <a:ea typeface="ＭＳ ゴシック" panose="020B0609070205080204" pitchFamily="49" charset="-128"/>
              </a:rPr>
              <a:t>provider "</a:t>
            </a:r>
            <a:r>
              <a:rPr lang="en-US" altLang="ja-JP" dirty="0" err="1">
                <a:solidFill>
                  <a:srgbClr val="4D4D4D"/>
                </a:solidFill>
                <a:latin typeface="ＭＳ ゴシック" panose="020B0609070205080204" pitchFamily="49" charset="-128"/>
                <a:ea typeface="ＭＳ ゴシック" panose="020B0609070205080204" pitchFamily="49" charset="-128"/>
              </a:rPr>
              <a:t>statuscake</a:t>
            </a:r>
            <a:r>
              <a:rPr lang="en-US" altLang="ja-JP" dirty="0">
                <a:solidFill>
                  <a:srgbClr val="4D4D4D"/>
                </a:solidFill>
                <a:latin typeface="ＭＳ ゴシック" panose="020B0609070205080204" pitchFamily="49" charset="-128"/>
                <a:ea typeface="ＭＳ ゴシック" panose="020B0609070205080204" pitchFamily="49" charset="-128"/>
              </a:rPr>
              <a:t>" {</a:t>
            </a:r>
          </a:p>
          <a:p>
            <a:r>
              <a:rPr lang="en-US" altLang="ja-JP" dirty="0">
                <a:solidFill>
                  <a:srgbClr val="4D4D4D"/>
                </a:solidFill>
                <a:latin typeface="ＭＳ ゴシック" panose="020B0609070205080204" pitchFamily="49" charset="-128"/>
                <a:ea typeface="ＭＳ ゴシック" panose="020B0609070205080204" pitchFamily="49" charset="-128"/>
              </a:rPr>
              <a:t>  username = "${</a:t>
            </a:r>
            <a:r>
              <a:rPr lang="en-US" altLang="ja-JP" dirty="0" err="1">
                <a:solidFill>
                  <a:srgbClr val="4D4D4D"/>
                </a:solidFill>
                <a:latin typeface="ＭＳ ゴシック" panose="020B0609070205080204" pitchFamily="49" charset="-128"/>
                <a:ea typeface="ＭＳ ゴシック" panose="020B0609070205080204" pitchFamily="49" charset="-128"/>
              </a:rPr>
              <a:t>var.statuscake_user</a:t>
            </a:r>
            <a:r>
              <a:rPr lang="en-US" altLang="ja-JP" dirty="0">
                <a:solidFill>
                  <a:srgbClr val="4D4D4D"/>
                </a:solidFill>
                <a:latin typeface="ＭＳ ゴシック" panose="020B0609070205080204" pitchFamily="49" charset="-128"/>
                <a:ea typeface="ＭＳ ゴシック" panose="020B0609070205080204" pitchFamily="49" charset="-128"/>
              </a:rPr>
              <a:t>}"</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apikey</a:t>
            </a:r>
            <a:r>
              <a:rPr lang="en-US" altLang="ja-JP" dirty="0">
                <a:solidFill>
                  <a:srgbClr val="4D4D4D"/>
                </a:solidFill>
                <a:latin typeface="ＭＳ ゴシック" panose="020B0609070205080204" pitchFamily="49" charset="-128"/>
                <a:ea typeface="ＭＳ ゴシック" panose="020B0609070205080204" pitchFamily="49" charset="-128"/>
              </a:rPr>
              <a:t> = "${</a:t>
            </a:r>
            <a:r>
              <a:rPr lang="en-US" altLang="ja-JP" dirty="0" err="1">
                <a:solidFill>
                  <a:srgbClr val="4D4D4D"/>
                </a:solidFill>
                <a:latin typeface="ＭＳ ゴシック" panose="020B0609070205080204" pitchFamily="49" charset="-128"/>
                <a:ea typeface="ＭＳ ゴシック" panose="020B0609070205080204" pitchFamily="49" charset="-128"/>
              </a:rPr>
              <a:t>var.statuscake_apikey</a:t>
            </a:r>
            <a:r>
              <a:rPr lang="en-US" altLang="ja-JP" dirty="0">
                <a:solidFill>
                  <a:srgbClr val="4D4D4D"/>
                </a:solidFill>
                <a:latin typeface="ＭＳ ゴシック" panose="020B0609070205080204" pitchFamily="49" charset="-128"/>
                <a:ea typeface="ＭＳ ゴシック" panose="020B0609070205080204" pitchFamily="49" charset="-128"/>
              </a:rPr>
              <a:t>}"</a:t>
            </a:r>
          </a:p>
          <a:p>
            <a:r>
              <a:rPr lang="en-US" altLang="ja-JP" dirty="0">
                <a:solidFill>
                  <a:srgbClr val="4D4D4D"/>
                </a:solidFill>
                <a:latin typeface="ＭＳ ゴシック" panose="020B0609070205080204" pitchFamily="49" charset="-128"/>
                <a:ea typeface="ＭＳ ゴシック" panose="020B0609070205080204" pitchFamily="49" charset="-128"/>
              </a:rPr>
              <a:t>}</a:t>
            </a:r>
            <a:endParaRPr lang="en-US" altLang="ja-JP" dirty="0" smtClean="0">
              <a:solidFill>
                <a:srgbClr val="4D4D4D"/>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55962385"/>
      </p:ext>
    </p:extLst>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監視設定の作成</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61</a:t>
            </a:fld>
            <a:endParaRPr lang="ja-JP" altLang="en-US" dirty="0"/>
          </a:p>
        </p:txBody>
      </p:sp>
      <p:sp>
        <p:nvSpPr>
          <p:cNvPr id="4" name="テキスト ボックス 3"/>
          <p:cNvSpPr txBox="1"/>
          <p:nvPr/>
        </p:nvSpPr>
        <p:spPr>
          <a:xfrm>
            <a:off x="323528" y="1196752"/>
            <a:ext cx="7416824" cy="523220"/>
          </a:xfrm>
          <a:prstGeom prst="rect">
            <a:avLst/>
          </a:prstGeom>
          <a:noFill/>
        </p:spPr>
        <p:txBody>
          <a:bodyPr wrap="square" rtlCol="0">
            <a:spAutoFit/>
          </a:bodyPr>
          <a:lstStyle/>
          <a:p>
            <a:r>
              <a:rPr lang="en-US" altLang="ja-JP" sz="2800" b="1" dirty="0" err="1" smtClean="0">
                <a:solidFill>
                  <a:schemeClr val="accent1"/>
                </a:solidFill>
              </a:rPr>
              <a:t>statuscake_test</a:t>
            </a:r>
            <a:r>
              <a:rPr lang="en-US" altLang="ja-JP" sz="2800" b="1" dirty="0" smtClean="0">
                <a:solidFill>
                  <a:schemeClr val="accent1"/>
                </a:solidFill>
              </a:rPr>
              <a:t> </a:t>
            </a:r>
            <a:r>
              <a:rPr lang="ja-JP" altLang="en-US" sz="2800" b="1" dirty="0" smtClean="0">
                <a:solidFill>
                  <a:schemeClr val="accent1"/>
                </a:solidFill>
              </a:rPr>
              <a:t>リソース</a:t>
            </a:r>
            <a:endParaRPr kumimoji="1" lang="en-US" altLang="ja-JP" sz="2800" b="1" dirty="0" smtClean="0">
              <a:solidFill>
                <a:schemeClr val="accent1"/>
              </a:solidFill>
            </a:endParaRPr>
          </a:p>
        </p:txBody>
      </p:sp>
      <p:sp>
        <p:nvSpPr>
          <p:cNvPr id="18" name="テキスト ボックス 17"/>
          <p:cNvSpPr txBox="1"/>
          <p:nvPr/>
        </p:nvSpPr>
        <p:spPr>
          <a:xfrm>
            <a:off x="845840" y="4653136"/>
            <a:ext cx="8028384" cy="523220"/>
          </a:xfrm>
          <a:prstGeom prst="rect">
            <a:avLst/>
          </a:prstGeom>
          <a:noFill/>
        </p:spPr>
        <p:txBody>
          <a:bodyPr wrap="square" rtlCol="0">
            <a:spAutoFit/>
          </a:bodyPr>
          <a:lstStyle/>
          <a:p>
            <a:r>
              <a:rPr lang="ja-JP" altLang="en-US" sz="2800" dirty="0" smtClean="0">
                <a:solidFill>
                  <a:srgbClr val="4D4D4D"/>
                </a:solidFill>
              </a:rPr>
              <a:t>・無料プランの場合</a:t>
            </a:r>
            <a:r>
              <a:rPr lang="en-US" altLang="ja-JP" sz="2800" dirty="0" err="1" smtClean="0">
                <a:solidFill>
                  <a:srgbClr val="4D4D4D"/>
                </a:solidFill>
              </a:rPr>
              <a:t>check_rate</a:t>
            </a:r>
            <a:r>
              <a:rPr lang="ja-JP" altLang="en-US" sz="2800" dirty="0" smtClean="0">
                <a:solidFill>
                  <a:srgbClr val="4D4D4D"/>
                </a:solidFill>
              </a:rPr>
              <a:t>は</a:t>
            </a:r>
            <a:r>
              <a:rPr lang="en-US" altLang="ja-JP" sz="2800" dirty="0" smtClean="0">
                <a:solidFill>
                  <a:srgbClr val="4D4D4D"/>
                </a:solidFill>
              </a:rPr>
              <a:t>300</a:t>
            </a:r>
            <a:r>
              <a:rPr lang="ja-JP" altLang="en-US" sz="2800" dirty="0" smtClean="0">
                <a:solidFill>
                  <a:srgbClr val="4D4D4D"/>
                </a:solidFill>
              </a:rPr>
              <a:t>秒が最低</a:t>
            </a:r>
            <a:endParaRPr lang="en-US" altLang="ja-JP" sz="2800" dirty="0" smtClean="0">
              <a:solidFill>
                <a:srgbClr val="4D4D4D"/>
              </a:solidFill>
            </a:endParaRPr>
          </a:p>
        </p:txBody>
      </p:sp>
      <p:sp>
        <p:nvSpPr>
          <p:cNvPr id="7" name="テキスト ボックス 6"/>
          <p:cNvSpPr txBox="1"/>
          <p:nvPr/>
        </p:nvSpPr>
        <p:spPr>
          <a:xfrm>
            <a:off x="821813" y="1826240"/>
            <a:ext cx="8028384" cy="400110"/>
          </a:xfrm>
          <a:prstGeom prst="rect">
            <a:avLst/>
          </a:prstGeom>
          <a:noFill/>
        </p:spPr>
        <p:txBody>
          <a:bodyPr wrap="square" rtlCol="0">
            <a:spAutoFit/>
          </a:bodyPr>
          <a:lstStyle/>
          <a:p>
            <a:r>
              <a:rPr lang="en-US" altLang="ja-JP" sz="2000" dirty="0">
                <a:solidFill>
                  <a:srgbClr val="4D4D4D"/>
                </a:solidFill>
                <a:hlinkClick r:id="rId3"/>
              </a:rPr>
              <a:t>https://</a:t>
            </a:r>
            <a:r>
              <a:rPr lang="en-US" altLang="ja-JP" sz="2000" dirty="0" smtClean="0">
                <a:solidFill>
                  <a:srgbClr val="4D4D4D"/>
                </a:solidFill>
                <a:hlinkClick r:id="rId3"/>
              </a:rPr>
              <a:t>www.terraform.io/docs/providers/statuscake/r/test.html</a:t>
            </a:r>
            <a:endParaRPr lang="en-US" altLang="ja-JP" sz="2000" dirty="0" smtClean="0">
              <a:solidFill>
                <a:srgbClr val="4D4D4D"/>
              </a:solidFill>
            </a:endParaRPr>
          </a:p>
        </p:txBody>
      </p:sp>
      <p:sp>
        <p:nvSpPr>
          <p:cNvPr id="8" name="テキスト ボックス 7"/>
          <p:cNvSpPr txBox="1"/>
          <p:nvPr/>
        </p:nvSpPr>
        <p:spPr>
          <a:xfrm>
            <a:off x="683568" y="2492896"/>
            <a:ext cx="8352928" cy="1754326"/>
          </a:xfrm>
          <a:prstGeom prst="rect">
            <a:avLst/>
          </a:prstGeom>
          <a:solidFill>
            <a:schemeClr val="tx1">
              <a:lumMod val="20000"/>
              <a:lumOff val="80000"/>
            </a:schemeClr>
          </a:solidFill>
          <a:ln>
            <a:solidFill>
              <a:srgbClr val="4D4D4D"/>
            </a:solidFill>
          </a:ln>
        </p:spPr>
        <p:txBody>
          <a:bodyPr wrap="square" rtlCol="0">
            <a:spAutoFit/>
          </a:bodyPr>
          <a:lstStyle/>
          <a:p>
            <a:r>
              <a:rPr lang="en-US" altLang="ja-JP" dirty="0">
                <a:solidFill>
                  <a:srgbClr val="4D4D4D"/>
                </a:solidFill>
                <a:latin typeface="ＭＳ ゴシック" panose="020B0609070205080204" pitchFamily="49" charset="-128"/>
                <a:ea typeface="ＭＳ ゴシック" panose="020B0609070205080204" pitchFamily="49" charset="-128"/>
              </a:rPr>
              <a:t>resource "</a:t>
            </a:r>
            <a:r>
              <a:rPr lang="en-US" altLang="ja-JP" dirty="0" err="1">
                <a:solidFill>
                  <a:srgbClr val="4D4D4D"/>
                </a:solidFill>
                <a:latin typeface="ＭＳ ゴシック" panose="020B0609070205080204" pitchFamily="49" charset="-128"/>
                <a:ea typeface="ＭＳ ゴシック" panose="020B0609070205080204" pitchFamily="49" charset="-128"/>
              </a:rPr>
              <a:t>statuscake_test</a:t>
            </a:r>
            <a:r>
              <a:rPr lang="en-US" altLang="ja-JP" dirty="0">
                <a:solidFill>
                  <a:srgbClr val="4D4D4D"/>
                </a:solidFill>
                <a:latin typeface="ＭＳ ゴシック" panose="020B0609070205080204" pitchFamily="49" charset="-128"/>
                <a:ea typeface="ＭＳ ゴシック" panose="020B0609070205080204" pitchFamily="49" charset="-128"/>
              </a:rPr>
              <a:t>" "web" {</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website_name</a:t>
            </a:r>
            <a:r>
              <a:rPr lang="en-US" altLang="ja-JP" dirty="0">
                <a:solidFill>
                  <a:srgbClr val="4D4D4D"/>
                </a:solidFill>
                <a:latin typeface="ＭＳ ゴシック" panose="020B0609070205080204" pitchFamily="49" charset="-128"/>
                <a:ea typeface="ＭＳ ゴシック" panose="020B0609070205080204" pitchFamily="49" charset="-128"/>
              </a:rPr>
              <a:t> = "terraform test"</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website_url</a:t>
            </a:r>
            <a:r>
              <a:rPr lang="en-US" altLang="ja-JP" dirty="0">
                <a:solidFill>
                  <a:srgbClr val="4D4D4D"/>
                </a:solidFill>
                <a:latin typeface="ＭＳ ゴシック" panose="020B0609070205080204" pitchFamily="49" charset="-128"/>
                <a:ea typeface="ＭＳ ゴシック" panose="020B0609070205080204" pitchFamily="49" charset="-128"/>
              </a:rPr>
              <a:t> = "http</a:t>
            </a:r>
            <a:r>
              <a:rPr lang="en-US" altLang="ja-JP" dirty="0" smtClean="0">
                <a:solidFill>
                  <a:srgbClr val="4D4D4D"/>
                </a:solidFill>
                <a:latin typeface="ＭＳ ゴシック" panose="020B0609070205080204" pitchFamily="49" charset="-128"/>
                <a:ea typeface="ＭＳ ゴシック" panose="020B0609070205080204" pitchFamily="49" charset="-128"/>
              </a:rPr>
              <a:t>://${</a:t>
            </a:r>
            <a:r>
              <a:rPr lang="en-US" altLang="ja-JP" dirty="0" err="1" smtClean="0">
                <a:solidFill>
                  <a:srgbClr val="4D4D4D"/>
                </a:solidFill>
                <a:latin typeface="ＭＳ ゴシック" panose="020B0609070205080204" pitchFamily="49" charset="-128"/>
                <a:ea typeface="ＭＳ ゴシック" panose="020B0609070205080204" pitchFamily="49" charset="-128"/>
              </a:rPr>
              <a:t>aws_eip.web.public_ip</a:t>
            </a:r>
            <a:r>
              <a:rPr lang="en-US" altLang="ja-JP" dirty="0" smtClean="0">
                <a:solidFill>
                  <a:srgbClr val="4D4D4D"/>
                </a:solidFill>
                <a:latin typeface="ＭＳ ゴシック" panose="020B0609070205080204" pitchFamily="49" charset="-128"/>
                <a:ea typeface="ＭＳ ゴシック" panose="020B0609070205080204" pitchFamily="49" charset="-128"/>
              </a:rPr>
              <a:t>}/"</a:t>
            </a:r>
            <a:endParaRPr lang="en-US" altLang="ja-JP" dirty="0">
              <a:solidFill>
                <a:srgbClr val="4D4D4D"/>
              </a:solidFill>
              <a:latin typeface="ＭＳ ゴシック" panose="020B0609070205080204" pitchFamily="49" charset="-128"/>
              <a:ea typeface="ＭＳ ゴシック" panose="020B0609070205080204" pitchFamily="49" charset="-128"/>
            </a:endParaRP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test_type</a:t>
            </a:r>
            <a:r>
              <a:rPr lang="en-US" altLang="ja-JP" dirty="0">
                <a:solidFill>
                  <a:srgbClr val="4D4D4D"/>
                </a:solidFill>
                <a:latin typeface="ＭＳ ゴシック" panose="020B0609070205080204" pitchFamily="49" charset="-128"/>
                <a:ea typeface="ＭＳ ゴシック" panose="020B0609070205080204" pitchFamily="49" charset="-128"/>
              </a:rPr>
              <a:t> = "HTTP"</a:t>
            </a:r>
          </a:p>
          <a:p>
            <a:r>
              <a:rPr lang="en-US" altLang="ja-JP" dirty="0">
                <a:solidFill>
                  <a:srgbClr val="4D4D4D"/>
                </a:solidFill>
                <a:latin typeface="ＭＳ ゴシック" panose="020B0609070205080204" pitchFamily="49" charset="-128"/>
                <a:ea typeface="ＭＳ ゴシック" panose="020B0609070205080204" pitchFamily="49" charset="-128"/>
              </a:rPr>
              <a:t>  </a:t>
            </a:r>
            <a:r>
              <a:rPr lang="en-US" altLang="ja-JP" dirty="0" err="1">
                <a:solidFill>
                  <a:srgbClr val="4D4D4D"/>
                </a:solidFill>
                <a:latin typeface="ＭＳ ゴシック" panose="020B0609070205080204" pitchFamily="49" charset="-128"/>
                <a:ea typeface="ＭＳ ゴシック" panose="020B0609070205080204" pitchFamily="49" charset="-128"/>
              </a:rPr>
              <a:t>check_rate</a:t>
            </a:r>
            <a:r>
              <a:rPr lang="en-US" altLang="ja-JP" dirty="0">
                <a:solidFill>
                  <a:srgbClr val="4D4D4D"/>
                </a:solidFill>
                <a:latin typeface="ＭＳ ゴシック" panose="020B0609070205080204" pitchFamily="49" charset="-128"/>
                <a:ea typeface="ＭＳ ゴシック" panose="020B0609070205080204" pitchFamily="49" charset="-128"/>
              </a:rPr>
              <a:t> = 300</a:t>
            </a:r>
          </a:p>
          <a:p>
            <a:r>
              <a:rPr lang="en-US" altLang="ja-JP" dirty="0">
                <a:solidFill>
                  <a:srgbClr val="4D4D4D"/>
                </a:solidFill>
                <a:latin typeface="ＭＳ ゴシック" panose="020B0609070205080204" pitchFamily="49" charset="-128"/>
                <a:ea typeface="ＭＳ ゴシック" panose="020B0609070205080204" pitchFamily="49" charset="-128"/>
              </a:rPr>
              <a:t>}</a:t>
            </a:r>
            <a:endParaRPr lang="en-US" altLang="ja-JP" dirty="0" smtClean="0">
              <a:solidFill>
                <a:srgbClr val="4D4D4D"/>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96608875"/>
      </p:ext>
    </p:extLst>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今日の流れ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dirty="0" smtClean="0"/>
              <a:t> </a:t>
            </a:r>
            <a:fld id="{8B45D110-FD8E-48BD-8825-CDFBF9D22CA3}" type="slidenum">
              <a:rPr lang="ja-JP" altLang="en-US" smtClean="0"/>
              <a:pPr/>
              <a:t>62</a:t>
            </a:fld>
            <a:endParaRPr lang="ja-JP" altLang="en-US" dirty="0"/>
          </a:p>
        </p:txBody>
      </p:sp>
      <p:sp>
        <p:nvSpPr>
          <p:cNvPr id="5" name="正方形/長方形 4"/>
          <p:cNvSpPr/>
          <p:nvPr/>
        </p:nvSpPr>
        <p:spPr>
          <a:xfrm>
            <a:off x="467544" y="1196752"/>
            <a:ext cx="4608512" cy="720080"/>
          </a:xfrm>
          <a:prstGeom prst="rect">
            <a:avLst/>
          </a:prstGeom>
          <a:no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000" dirty="0"/>
              <a:t>コードによるインフラ構築</a:t>
            </a:r>
            <a:endParaRPr lang="en-US" altLang="ja-JP" sz="2000" dirty="0"/>
          </a:p>
          <a:p>
            <a:pPr algn="ctr"/>
            <a:r>
              <a:rPr lang="en-US" altLang="ja-JP" sz="2000" dirty="0"/>
              <a:t>(Infrastructure as code)</a:t>
            </a:r>
            <a:endParaRPr lang="ja-JP" altLang="en-US" sz="2000" dirty="0"/>
          </a:p>
        </p:txBody>
      </p:sp>
      <p:sp>
        <p:nvSpPr>
          <p:cNvPr id="25" name="下矢印 24"/>
          <p:cNvSpPr/>
          <p:nvPr/>
        </p:nvSpPr>
        <p:spPr>
          <a:xfrm>
            <a:off x="2519772" y="1925053"/>
            <a:ext cx="504056" cy="3886534"/>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7" name="正方形/長方形 26"/>
          <p:cNvSpPr/>
          <p:nvPr/>
        </p:nvSpPr>
        <p:spPr>
          <a:xfrm>
            <a:off x="474186" y="2350461"/>
            <a:ext cx="4608512" cy="720080"/>
          </a:xfrm>
          <a:prstGeom prst="rect">
            <a:avLst/>
          </a:prstGeom>
          <a:solidFill>
            <a:srgbClr val="F2F2F2"/>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a:t>Terraform</a:t>
            </a:r>
            <a:r>
              <a:rPr lang="ja-JP" altLang="en-US" sz="2400" dirty="0"/>
              <a:t>とは</a:t>
            </a:r>
          </a:p>
        </p:txBody>
      </p:sp>
      <p:sp>
        <p:nvSpPr>
          <p:cNvPr id="28" name="正方形/長方形 27"/>
          <p:cNvSpPr/>
          <p:nvPr/>
        </p:nvSpPr>
        <p:spPr>
          <a:xfrm>
            <a:off x="474186" y="3504170"/>
            <a:ext cx="4608512" cy="720080"/>
          </a:xfrm>
          <a:prstGeom prst="rect">
            <a:avLst/>
          </a:prstGeom>
          <a:solidFill>
            <a:srgbClr val="F2F2F2"/>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メリットとデメリット</a:t>
            </a:r>
            <a:endParaRPr lang="ja-JP" altLang="en-US" sz="2400" dirty="0"/>
          </a:p>
        </p:txBody>
      </p:sp>
      <p:sp>
        <p:nvSpPr>
          <p:cNvPr id="29" name="正方形/長方形 28"/>
          <p:cNvSpPr/>
          <p:nvPr/>
        </p:nvSpPr>
        <p:spPr>
          <a:xfrm>
            <a:off x="474186" y="4657879"/>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ハンズオン</a:t>
            </a:r>
            <a:endParaRPr lang="ja-JP" altLang="en-US" sz="2400" dirty="0"/>
          </a:p>
        </p:txBody>
      </p:sp>
      <p:sp>
        <p:nvSpPr>
          <p:cNvPr id="30" name="正方形/長方形 29"/>
          <p:cNvSpPr/>
          <p:nvPr/>
        </p:nvSpPr>
        <p:spPr>
          <a:xfrm>
            <a:off x="467544" y="5811587"/>
            <a:ext cx="4608512" cy="720080"/>
          </a:xfrm>
          <a:prstGeom prst="rect">
            <a:avLst/>
          </a:prstGeom>
          <a:solidFill>
            <a:srgbClr val="FFC000"/>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質疑応答</a:t>
            </a:r>
            <a:endParaRPr lang="ja-JP" altLang="en-US" sz="2400" dirty="0"/>
          </a:p>
        </p:txBody>
      </p:sp>
    </p:spTree>
    <p:extLst>
      <p:ext uri="{BB962C8B-B14F-4D97-AF65-F5344CB8AC3E}">
        <p14:creationId xmlns:p14="http://schemas.microsoft.com/office/powerpoint/2010/main" val="347308335"/>
      </p:ext>
    </p:extLst>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終わりに</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63</a:t>
            </a:fld>
            <a:endParaRPr lang="ja-JP" altLang="en-US" dirty="0"/>
          </a:p>
        </p:txBody>
      </p:sp>
      <p:pic>
        <p:nvPicPr>
          <p:cNvPr id="2052" name="Picture 4" descr="twitter ico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112" y="1844824"/>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a:hlinkClick r:id="rId2"/>
          </p:cNvPr>
          <p:cNvSpPr txBox="1"/>
          <p:nvPr/>
        </p:nvSpPr>
        <p:spPr>
          <a:xfrm>
            <a:off x="1414834" y="1778804"/>
            <a:ext cx="1470274" cy="523220"/>
          </a:xfrm>
          <a:prstGeom prst="rect">
            <a:avLst/>
          </a:prstGeom>
          <a:noFill/>
        </p:spPr>
        <p:txBody>
          <a:bodyPr wrap="none" rtlCol="0">
            <a:spAutoFit/>
          </a:bodyPr>
          <a:lstStyle/>
          <a:p>
            <a:r>
              <a:rPr kumimoji="1" lang="en-US" altLang="ja-JP" sz="2800" dirty="0" smtClean="0">
                <a:solidFill>
                  <a:schemeClr val="accent1"/>
                </a:solidFill>
              </a:rPr>
              <a:t>@</a:t>
            </a:r>
            <a:r>
              <a:rPr kumimoji="1" lang="en-US" altLang="ja-JP" sz="2800" dirty="0" err="1" smtClean="0">
                <a:solidFill>
                  <a:schemeClr val="accent1"/>
                </a:solidFill>
              </a:rPr>
              <a:t>Sheile</a:t>
            </a:r>
            <a:endParaRPr kumimoji="1" lang="ja-JP" altLang="en-US" sz="2800" dirty="0" smtClean="0">
              <a:solidFill>
                <a:schemeClr val="accent1"/>
              </a:solidFill>
            </a:endParaRPr>
          </a:p>
        </p:txBody>
      </p:sp>
      <p:sp>
        <p:nvSpPr>
          <p:cNvPr id="5" name="テキスト ボックス 4"/>
          <p:cNvSpPr txBox="1"/>
          <p:nvPr/>
        </p:nvSpPr>
        <p:spPr>
          <a:xfrm>
            <a:off x="827584" y="1340768"/>
            <a:ext cx="3047437" cy="523220"/>
          </a:xfrm>
          <a:prstGeom prst="rect">
            <a:avLst/>
          </a:prstGeom>
          <a:noFill/>
        </p:spPr>
        <p:txBody>
          <a:bodyPr wrap="none" rtlCol="0">
            <a:spAutoFit/>
          </a:bodyPr>
          <a:lstStyle/>
          <a:p>
            <a:r>
              <a:rPr kumimoji="1" lang="en-US" altLang="ja-JP" sz="2800" dirty="0" smtClean="0">
                <a:solidFill>
                  <a:srgbClr val="4D4D4D"/>
                </a:solidFill>
              </a:rPr>
              <a:t>Twitter</a:t>
            </a:r>
            <a:r>
              <a:rPr kumimoji="1" lang="ja-JP" altLang="en-US" sz="2800" dirty="0" smtClean="0">
                <a:solidFill>
                  <a:srgbClr val="4D4D4D"/>
                </a:solidFill>
              </a:rPr>
              <a:t>アカウント</a:t>
            </a:r>
          </a:p>
        </p:txBody>
      </p:sp>
      <p:sp>
        <p:nvSpPr>
          <p:cNvPr id="10" name="テキスト ボックス 9"/>
          <p:cNvSpPr txBox="1"/>
          <p:nvPr/>
        </p:nvSpPr>
        <p:spPr>
          <a:xfrm>
            <a:off x="827584" y="2453019"/>
            <a:ext cx="1261884" cy="523220"/>
          </a:xfrm>
          <a:prstGeom prst="rect">
            <a:avLst/>
          </a:prstGeom>
          <a:noFill/>
        </p:spPr>
        <p:txBody>
          <a:bodyPr wrap="none" rtlCol="0">
            <a:spAutoFit/>
          </a:bodyPr>
          <a:lstStyle/>
          <a:p>
            <a:r>
              <a:rPr kumimoji="1" lang="ja-JP" altLang="en-US" sz="2800" dirty="0" smtClean="0">
                <a:solidFill>
                  <a:srgbClr val="4D4D4D"/>
                </a:solidFill>
              </a:rPr>
              <a:t>連絡先</a:t>
            </a:r>
          </a:p>
        </p:txBody>
      </p:sp>
      <p:sp>
        <p:nvSpPr>
          <p:cNvPr id="6" name="テキスト ボックス 5"/>
          <p:cNvSpPr txBox="1"/>
          <p:nvPr/>
        </p:nvSpPr>
        <p:spPr>
          <a:xfrm>
            <a:off x="1458526" y="2891055"/>
            <a:ext cx="3847528" cy="523220"/>
          </a:xfrm>
          <a:prstGeom prst="rect">
            <a:avLst/>
          </a:prstGeom>
          <a:noFill/>
        </p:spPr>
        <p:txBody>
          <a:bodyPr wrap="none" rtlCol="0">
            <a:spAutoFit/>
          </a:bodyPr>
          <a:lstStyle/>
          <a:p>
            <a:r>
              <a:rPr lang="en-US" altLang="ja-JP" sz="2800" dirty="0" smtClean="0">
                <a:solidFill>
                  <a:schemeClr val="accent1"/>
                </a:solidFill>
              </a:rPr>
              <a:t>sheile1024@gmail.com</a:t>
            </a:r>
            <a:endParaRPr kumimoji="1" lang="ja-JP" altLang="en-US" sz="2800" dirty="0" smtClean="0">
              <a:solidFill>
                <a:schemeClr val="accent1"/>
              </a:solidFill>
            </a:endParaRPr>
          </a:p>
        </p:txBody>
      </p:sp>
      <p:pic>
        <p:nvPicPr>
          <p:cNvPr id="2058" name="Picture 10" descr="message outline 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112" y="2976239"/>
            <a:ext cx="457200" cy="45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0551114"/>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各ツールの対応範囲</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7</a:t>
            </a:fld>
            <a:endParaRPr lang="ja-JP" altLang="en-US" dirty="0"/>
          </a:p>
        </p:txBody>
      </p:sp>
      <p:sp>
        <p:nvSpPr>
          <p:cNvPr id="14" name="正方形/長方形 13"/>
          <p:cNvSpPr/>
          <p:nvPr/>
        </p:nvSpPr>
        <p:spPr>
          <a:xfrm>
            <a:off x="2923615" y="3921568"/>
            <a:ext cx="5691426" cy="1293368"/>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smtClean="0">
                <a:solidFill>
                  <a:srgbClr val="0084B4"/>
                </a:solidFill>
              </a:rPr>
              <a:t>Puppet, Chef, </a:t>
            </a:r>
            <a:r>
              <a:rPr lang="en-US" altLang="ja-JP" sz="2400" dirty="0" err="1" smtClean="0">
                <a:solidFill>
                  <a:srgbClr val="0084B4"/>
                </a:solidFill>
              </a:rPr>
              <a:t>Ansible</a:t>
            </a:r>
            <a:endParaRPr lang="ja-JP" altLang="en-US" sz="2400" dirty="0">
              <a:solidFill>
                <a:srgbClr val="0084B4"/>
              </a:solidFill>
            </a:endParaRPr>
          </a:p>
        </p:txBody>
      </p:sp>
      <p:sp>
        <p:nvSpPr>
          <p:cNvPr id="16" name="正方形/長方形 15"/>
          <p:cNvSpPr/>
          <p:nvPr/>
        </p:nvSpPr>
        <p:spPr>
          <a:xfrm>
            <a:off x="611563" y="5214936"/>
            <a:ext cx="2312057" cy="1303239"/>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ネットワーク</a:t>
            </a:r>
            <a:endParaRPr lang="en-US" altLang="ja-JP" sz="2400" dirty="0" smtClean="0"/>
          </a:p>
          <a:p>
            <a:pPr algn="ctr"/>
            <a:r>
              <a:rPr lang="ja-JP" altLang="en-US" sz="2400" dirty="0" smtClean="0"/>
              <a:t>サーバ</a:t>
            </a:r>
            <a:r>
              <a:rPr lang="ja-JP" altLang="en-US" sz="2400" dirty="0"/>
              <a:t>構築</a:t>
            </a:r>
          </a:p>
        </p:txBody>
      </p:sp>
      <p:sp>
        <p:nvSpPr>
          <p:cNvPr id="17" name="正方形/長方形 16"/>
          <p:cNvSpPr/>
          <p:nvPr/>
        </p:nvSpPr>
        <p:spPr>
          <a:xfrm>
            <a:off x="611562" y="3916017"/>
            <a:ext cx="2312057" cy="1303239"/>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ミドルウェア</a:t>
            </a:r>
            <a:endParaRPr lang="ja-JP" altLang="en-US" sz="2400" dirty="0"/>
          </a:p>
        </p:txBody>
      </p:sp>
      <p:sp>
        <p:nvSpPr>
          <p:cNvPr id="19" name="正方形/長方形 18"/>
          <p:cNvSpPr/>
          <p:nvPr/>
        </p:nvSpPr>
        <p:spPr>
          <a:xfrm>
            <a:off x="2920998" y="3246587"/>
            <a:ext cx="1899762" cy="669430"/>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smtClean="0"/>
              <a:t>AWS</a:t>
            </a:r>
            <a:endParaRPr lang="ja-JP" altLang="en-US" sz="2400" dirty="0"/>
          </a:p>
        </p:txBody>
      </p:sp>
      <p:sp>
        <p:nvSpPr>
          <p:cNvPr id="22" name="正方形/長方形 21"/>
          <p:cNvSpPr/>
          <p:nvPr/>
        </p:nvSpPr>
        <p:spPr>
          <a:xfrm>
            <a:off x="2921003" y="5214937"/>
            <a:ext cx="2875134" cy="1303238"/>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smtClean="0">
                <a:solidFill>
                  <a:srgbClr val="0084B4"/>
                </a:solidFill>
              </a:rPr>
              <a:t>Cloud</a:t>
            </a:r>
          </a:p>
          <a:p>
            <a:pPr algn="ctr"/>
            <a:r>
              <a:rPr lang="en-US" altLang="ja-JP" sz="2400" dirty="0" smtClean="0">
                <a:solidFill>
                  <a:srgbClr val="0084B4"/>
                </a:solidFill>
              </a:rPr>
              <a:t>Formation</a:t>
            </a:r>
            <a:endParaRPr lang="ja-JP" altLang="en-US" sz="2400" dirty="0">
              <a:solidFill>
                <a:srgbClr val="0084B4"/>
              </a:solidFill>
            </a:endParaRPr>
          </a:p>
        </p:txBody>
      </p:sp>
      <p:sp>
        <p:nvSpPr>
          <p:cNvPr id="23" name="正方形/長方形 22"/>
          <p:cNvSpPr/>
          <p:nvPr/>
        </p:nvSpPr>
        <p:spPr>
          <a:xfrm>
            <a:off x="5796136" y="5214936"/>
            <a:ext cx="924381" cy="1306596"/>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smtClean="0">
                <a:solidFill>
                  <a:srgbClr val="0084B4"/>
                </a:solidFill>
              </a:rPr>
              <a:t>Heat</a:t>
            </a:r>
            <a:endParaRPr lang="ja-JP" altLang="en-US" sz="2400" dirty="0">
              <a:solidFill>
                <a:srgbClr val="0084B4"/>
              </a:solidFill>
            </a:endParaRPr>
          </a:p>
        </p:txBody>
      </p:sp>
      <p:sp>
        <p:nvSpPr>
          <p:cNvPr id="24" name="正方形/長方形 23"/>
          <p:cNvSpPr/>
          <p:nvPr/>
        </p:nvSpPr>
        <p:spPr>
          <a:xfrm>
            <a:off x="6717900" y="5214936"/>
            <a:ext cx="1899758" cy="1303238"/>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a:solidFill>
                  <a:srgbClr val="0084B4"/>
                </a:solidFill>
              </a:rPr>
              <a:t>Google</a:t>
            </a:r>
          </a:p>
          <a:p>
            <a:pPr algn="ctr"/>
            <a:r>
              <a:rPr lang="en-US" altLang="ja-JP" sz="2400" dirty="0">
                <a:solidFill>
                  <a:srgbClr val="0084B4"/>
                </a:solidFill>
              </a:rPr>
              <a:t>Deployment</a:t>
            </a:r>
          </a:p>
          <a:p>
            <a:pPr algn="ctr"/>
            <a:r>
              <a:rPr lang="en-US" altLang="ja-JP" sz="2400" dirty="0">
                <a:solidFill>
                  <a:srgbClr val="0084B4"/>
                </a:solidFill>
              </a:rPr>
              <a:t>Manager</a:t>
            </a:r>
            <a:endParaRPr lang="ja-JP" altLang="en-US" sz="2400" dirty="0">
              <a:solidFill>
                <a:srgbClr val="0084B4"/>
              </a:solidFill>
            </a:endParaRPr>
          </a:p>
        </p:txBody>
      </p:sp>
      <p:sp>
        <p:nvSpPr>
          <p:cNvPr id="25" name="正方形/長方形 24"/>
          <p:cNvSpPr/>
          <p:nvPr/>
        </p:nvSpPr>
        <p:spPr>
          <a:xfrm>
            <a:off x="4819449" y="3246587"/>
            <a:ext cx="1899762" cy="669430"/>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smtClean="0"/>
              <a:t>OpenStack</a:t>
            </a:r>
            <a:endParaRPr lang="ja-JP" altLang="en-US" sz="2400" dirty="0"/>
          </a:p>
        </p:txBody>
      </p:sp>
      <p:sp>
        <p:nvSpPr>
          <p:cNvPr id="26" name="正方形/長方形 25"/>
          <p:cNvSpPr/>
          <p:nvPr/>
        </p:nvSpPr>
        <p:spPr>
          <a:xfrm>
            <a:off x="6713313" y="3246587"/>
            <a:ext cx="1899762" cy="669430"/>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a:t>GCP</a:t>
            </a:r>
            <a:endParaRPr lang="ja-JP" altLang="en-US" sz="2400" dirty="0"/>
          </a:p>
        </p:txBody>
      </p:sp>
      <p:cxnSp>
        <p:nvCxnSpPr>
          <p:cNvPr id="8" name="直線コネクタ 7"/>
          <p:cNvCxnSpPr/>
          <p:nvPr/>
        </p:nvCxnSpPr>
        <p:spPr>
          <a:xfrm>
            <a:off x="4819449" y="5214936"/>
            <a:ext cx="0" cy="1303238"/>
          </a:xfrm>
          <a:prstGeom prst="line">
            <a:avLst/>
          </a:prstGeom>
          <a:ln w="15875" cap="sq">
            <a:solidFill>
              <a:srgbClr val="4D4D4D"/>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025374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Terraform</a:t>
            </a:r>
            <a:r>
              <a:rPr kumimoji="1" lang="ja-JP" altLang="en-US" dirty="0" smtClean="0"/>
              <a:t>の対応範囲</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smtClean="0"/>
              <a:t> </a:t>
            </a:r>
            <a:fld id="{8B45D110-FD8E-48BD-8825-CDFBF9D22CA3}" type="slidenum">
              <a:rPr lang="ja-JP" altLang="en-US" smtClean="0"/>
              <a:pPr/>
              <a:t>8</a:t>
            </a:fld>
            <a:endParaRPr lang="ja-JP" altLang="en-US" dirty="0"/>
          </a:p>
        </p:txBody>
      </p:sp>
      <p:sp>
        <p:nvSpPr>
          <p:cNvPr id="16" name="正方形/長方形 15"/>
          <p:cNvSpPr/>
          <p:nvPr/>
        </p:nvSpPr>
        <p:spPr>
          <a:xfrm>
            <a:off x="611563" y="5214936"/>
            <a:ext cx="2312057" cy="1303239"/>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ネットワーク</a:t>
            </a:r>
            <a:endParaRPr lang="en-US" altLang="ja-JP" sz="2400" dirty="0" smtClean="0"/>
          </a:p>
          <a:p>
            <a:pPr algn="ctr"/>
            <a:r>
              <a:rPr lang="ja-JP" altLang="en-US" sz="2400" dirty="0" smtClean="0"/>
              <a:t>サーバ</a:t>
            </a:r>
            <a:r>
              <a:rPr lang="ja-JP" altLang="en-US" sz="2400" dirty="0"/>
              <a:t>構築</a:t>
            </a:r>
          </a:p>
        </p:txBody>
      </p:sp>
      <p:sp>
        <p:nvSpPr>
          <p:cNvPr id="17" name="正方形/長方形 16"/>
          <p:cNvSpPr/>
          <p:nvPr/>
        </p:nvSpPr>
        <p:spPr>
          <a:xfrm>
            <a:off x="611562" y="3916017"/>
            <a:ext cx="2312057" cy="1303239"/>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ミドルウェア</a:t>
            </a:r>
            <a:endParaRPr lang="ja-JP" altLang="en-US" sz="2400" dirty="0"/>
          </a:p>
        </p:txBody>
      </p:sp>
      <p:sp>
        <p:nvSpPr>
          <p:cNvPr id="19" name="正方形/長方形 18"/>
          <p:cNvSpPr/>
          <p:nvPr/>
        </p:nvSpPr>
        <p:spPr>
          <a:xfrm>
            <a:off x="2925585" y="1973137"/>
            <a:ext cx="1899762" cy="669430"/>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smtClean="0"/>
              <a:t>AWS</a:t>
            </a:r>
            <a:endParaRPr lang="ja-JP" altLang="en-US" sz="2400" dirty="0"/>
          </a:p>
        </p:txBody>
      </p:sp>
      <p:sp>
        <p:nvSpPr>
          <p:cNvPr id="25" name="正方形/長方形 24"/>
          <p:cNvSpPr/>
          <p:nvPr/>
        </p:nvSpPr>
        <p:spPr>
          <a:xfrm>
            <a:off x="4824036" y="1973137"/>
            <a:ext cx="1899762" cy="669430"/>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smtClean="0"/>
              <a:t>OpenStack</a:t>
            </a:r>
            <a:endParaRPr lang="ja-JP" altLang="en-US" sz="2400" dirty="0"/>
          </a:p>
        </p:txBody>
      </p:sp>
      <p:sp>
        <p:nvSpPr>
          <p:cNvPr id="26" name="正方形/長方形 25"/>
          <p:cNvSpPr/>
          <p:nvPr/>
        </p:nvSpPr>
        <p:spPr>
          <a:xfrm>
            <a:off x="6717900" y="1973137"/>
            <a:ext cx="1899762" cy="669430"/>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a:t>GCP</a:t>
            </a:r>
            <a:endParaRPr lang="ja-JP" altLang="en-US" sz="2400" dirty="0"/>
          </a:p>
        </p:txBody>
      </p:sp>
      <p:sp>
        <p:nvSpPr>
          <p:cNvPr id="18" name="正方形/長方形 17"/>
          <p:cNvSpPr/>
          <p:nvPr/>
        </p:nvSpPr>
        <p:spPr>
          <a:xfrm>
            <a:off x="611562" y="2622649"/>
            <a:ext cx="2312057" cy="1303239"/>
          </a:xfrm>
          <a:prstGeom prst="rect">
            <a:avLst/>
          </a:prstGeom>
          <a:solidFill>
            <a:schemeClr val="bg1">
              <a:lumMod val="95000"/>
            </a:schemeClr>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他サービス</a:t>
            </a:r>
            <a:endParaRPr lang="ja-JP" altLang="en-US" sz="2400" dirty="0"/>
          </a:p>
        </p:txBody>
      </p:sp>
      <p:sp>
        <p:nvSpPr>
          <p:cNvPr id="15" name="正方形/長方形 14"/>
          <p:cNvSpPr/>
          <p:nvPr/>
        </p:nvSpPr>
        <p:spPr>
          <a:xfrm>
            <a:off x="2923615" y="2628199"/>
            <a:ext cx="5691426" cy="3889975"/>
          </a:xfrm>
          <a:prstGeom prst="rect">
            <a:avLst/>
          </a:prstGeom>
          <a:solidFill>
            <a:srgbClr val="FFC000"/>
          </a:solidFill>
          <a:ln w="19050" cap="sq">
            <a:solidFill>
              <a:srgbClr val="4D4D4D"/>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8000" dirty="0" smtClean="0">
                <a:solidFill>
                  <a:srgbClr val="4D4D4D"/>
                </a:solidFill>
              </a:rPr>
              <a:t>Terraform</a:t>
            </a:r>
            <a:endParaRPr lang="ja-JP" altLang="en-US" sz="8000" dirty="0">
              <a:solidFill>
                <a:srgbClr val="4D4D4D"/>
              </a:solidFill>
            </a:endParaRPr>
          </a:p>
        </p:txBody>
      </p:sp>
    </p:spTree>
    <p:extLst>
      <p:ext uri="{BB962C8B-B14F-4D97-AF65-F5344CB8AC3E}">
        <p14:creationId xmlns:p14="http://schemas.microsoft.com/office/powerpoint/2010/main" val="337607961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今日の流れ</a:t>
            </a:r>
            <a:endParaRPr kumimoji="1" lang="ja-JP" altLang="en-US" dirty="0"/>
          </a:p>
        </p:txBody>
      </p:sp>
      <p:sp>
        <p:nvSpPr>
          <p:cNvPr id="3" name="スライド番号プレースホルダー 2"/>
          <p:cNvSpPr>
            <a:spLocks noGrp="1"/>
          </p:cNvSpPr>
          <p:nvPr>
            <p:ph type="sldNum" sz="quarter" idx="12"/>
          </p:nvPr>
        </p:nvSpPr>
        <p:spPr/>
        <p:txBody>
          <a:bodyPr/>
          <a:lstStyle/>
          <a:p>
            <a:r>
              <a:rPr lang="en-US" altLang="ja-JP" dirty="0" smtClean="0"/>
              <a:t> </a:t>
            </a:r>
            <a:fld id="{8B45D110-FD8E-48BD-8825-CDFBF9D22CA3}" type="slidenum">
              <a:rPr lang="ja-JP" altLang="en-US" smtClean="0"/>
              <a:pPr/>
              <a:t>9</a:t>
            </a:fld>
            <a:endParaRPr lang="ja-JP" altLang="en-US" dirty="0"/>
          </a:p>
        </p:txBody>
      </p:sp>
      <p:sp>
        <p:nvSpPr>
          <p:cNvPr id="5" name="正方形/長方形 4"/>
          <p:cNvSpPr/>
          <p:nvPr/>
        </p:nvSpPr>
        <p:spPr>
          <a:xfrm>
            <a:off x="467544" y="1196752"/>
            <a:ext cx="4608512" cy="720080"/>
          </a:xfrm>
          <a:prstGeom prst="rect">
            <a:avLst/>
          </a:prstGeom>
          <a:no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000" dirty="0"/>
              <a:t>コードによるインフラ構築</a:t>
            </a:r>
            <a:endParaRPr lang="en-US" altLang="ja-JP" sz="2000" dirty="0"/>
          </a:p>
          <a:p>
            <a:pPr algn="ctr"/>
            <a:r>
              <a:rPr lang="en-US" altLang="ja-JP" sz="2000" dirty="0"/>
              <a:t>(Infrastructure as code)</a:t>
            </a:r>
            <a:endParaRPr lang="ja-JP" altLang="en-US" sz="2000" dirty="0"/>
          </a:p>
        </p:txBody>
      </p:sp>
      <p:sp>
        <p:nvSpPr>
          <p:cNvPr id="25" name="下矢印 24"/>
          <p:cNvSpPr/>
          <p:nvPr/>
        </p:nvSpPr>
        <p:spPr>
          <a:xfrm>
            <a:off x="2519772" y="1925053"/>
            <a:ext cx="504056" cy="3886534"/>
          </a:xfrm>
          <a:prstGeom prst="downArrow">
            <a:avLst/>
          </a:prstGeom>
          <a:solidFill>
            <a:schemeClr val="accent1"/>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2400" dirty="0" smtClean="0">
              <a:solidFill>
                <a:schemeClr val="accent1"/>
              </a:solidFill>
            </a:endParaRPr>
          </a:p>
        </p:txBody>
      </p:sp>
      <p:sp>
        <p:nvSpPr>
          <p:cNvPr id="27" name="正方形/長方形 26"/>
          <p:cNvSpPr/>
          <p:nvPr/>
        </p:nvSpPr>
        <p:spPr>
          <a:xfrm>
            <a:off x="474186" y="2350461"/>
            <a:ext cx="4608512" cy="720080"/>
          </a:xfrm>
          <a:prstGeom prst="rect">
            <a:avLst/>
          </a:prstGeom>
          <a:solidFill>
            <a:srgbClr val="FFC000"/>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altLang="ja-JP" sz="2400" dirty="0"/>
              <a:t>Terraform</a:t>
            </a:r>
            <a:r>
              <a:rPr lang="ja-JP" altLang="en-US" sz="2400" dirty="0"/>
              <a:t>とは</a:t>
            </a:r>
          </a:p>
        </p:txBody>
      </p:sp>
      <p:sp>
        <p:nvSpPr>
          <p:cNvPr id="28" name="正方形/長方形 27"/>
          <p:cNvSpPr/>
          <p:nvPr/>
        </p:nvSpPr>
        <p:spPr>
          <a:xfrm>
            <a:off x="474186" y="3504170"/>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メリットとデメリット</a:t>
            </a:r>
            <a:endParaRPr lang="ja-JP" altLang="en-US" sz="2400" dirty="0"/>
          </a:p>
        </p:txBody>
      </p:sp>
      <p:sp>
        <p:nvSpPr>
          <p:cNvPr id="29" name="正方形/長方形 28"/>
          <p:cNvSpPr/>
          <p:nvPr/>
        </p:nvSpPr>
        <p:spPr>
          <a:xfrm>
            <a:off x="474186" y="4657879"/>
            <a:ext cx="4608512" cy="720080"/>
          </a:xfrm>
          <a:prstGeom prst="rect">
            <a:avLst/>
          </a:prstGeom>
          <a:solidFill>
            <a:schemeClr val="bg1">
              <a:lumMod val="95000"/>
            </a:schemeClr>
          </a:solidFill>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デモ</a:t>
            </a:r>
            <a:endParaRPr lang="ja-JP" altLang="en-US" sz="2400" dirty="0"/>
          </a:p>
        </p:txBody>
      </p:sp>
      <p:sp>
        <p:nvSpPr>
          <p:cNvPr id="30" name="正方形/長方形 29"/>
          <p:cNvSpPr/>
          <p:nvPr/>
        </p:nvSpPr>
        <p:spPr>
          <a:xfrm>
            <a:off x="467544" y="5811587"/>
            <a:ext cx="4608512" cy="720080"/>
          </a:xfrm>
          <a:prstGeom prst="rect">
            <a:avLst/>
          </a:prstGeom>
          <a:ln w="19050" cap="sq">
            <a:solidFill>
              <a:schemeClr val="accent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400" dirty="0" smtClean="0"/>
              <a:t>質疑応答</a:t>
            </a:r>
            <a:endParaRPr lang="ja-JP" altLang="en-US" sz="2400" dirty="0"/>
          </a:p>
        </p:txBody>
      </p:sp>
    </p:spTree>
    <p:extLst>
      <p:ext uri="{BB962C8B-B14F-4D97-AF65-F5344CB8AC3E}">
        <p14:creationId xmlns:p14="http://schemas.microsoft.com/office/powerpoint/2010/main" val="278628558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テーマ">
  <a:themeElements>
    <a:clrScheme name="Presenters Pro 仕様配色">
      <a:dk1>
        <a:srgbClr val="4D4D4D"/>
      </a:dk1>
      <a:lt1>
        <a:sysClr val="window" lastClr="FFFFFF"/>
      </a:lt1>
      <a:dk2>
        <a:srgbClr val="002060"/>
      </a:dk2>
      <a:lt2>
        <a:srgbClr val="EEECE1"/>
      </a:lt2>
      <a:accent1>
        <a:srgbClr val="0084B4"/>
      </a:accent1>
      <a:accent2>
        <a:srgbClr val="FF4040"/>
      </a:accent2>
      <a:accent3>
        <a:srgbClr val="FFC000"/>
      </a:accent3>
      <a:accent4>
        <a:srgbClr val="92D050"/>
      </a:accent4>
      <a:accent5>
        <a:srgbClr val="00B050"/>
      </a:accent5>
      <a:accent6>
        <a:srgbClr val="0084B4"/>
      </a:accent6>
      <a:hlink>
        <a:srgbClr val="0070C0"/>
      </a:hlink>
      <a:folHlink>
        <a:srgbClr val="800080"/>
      </a:folHlink>
    </a:clrScheme>
    <a:fontScheme name="メイリオ＋Segoe">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9050" cap="sq">
          <a:solidFill>
            <a:schemeClr val="accent1"/>
          </a:solidFill>
          <a:miter lim="800000"/>
          <a:headEnd type="none" w="med" len="med"/>
          <a:tailEnd type="none" w="med" len="med"/>
        </a:ln>
      </a:spPr>
      <a:bodyPr rtlCol="0" anchor="ctr"/>
      <a:lstStyle>
        <a:defPPr algn="ctr">
          <a:defRPr kumimoji="1" sz="2400" dirty="0" smtClean="0">
            <a:solidFill>
              <a:schemeClr val="accent1"/>
            </a:solidFill>
          </a:defRPr>
        </a:defPPr>
      </a:lstStyle>
      <a:style>
        <a:lnRef idx="1">
          <a:schemeClr val="accent1"/>
        </a:lnRef>
        <a:fillRef idx="0">
          <a:schemeClr val="accent1"/>
        </a:fillRef>
        <a:effectRef idx="0">
          <a:schemeClr val="accent1"/>
        </a:effectRef>
        <a:fontRef idx="minor">
          <a:schemeClr val="tx1"/>
        </a:fontRef>
      </a:style>
    </a:spDef>
    <a:lnDef>
      <a:spPr>
        <a:ln w="19050" cap="sq">
          <a:solidFill>
            <a:schemeClr val="accent1"/>
          </a:solidFill>
          <a:miter lim="800000"/>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smtClean="0">
            <a:solidFill>
              <a:srgbClr val="4D4D4D"/>
            </a:solidFill>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27353</TotalTime>
  <Words>2518</Words>
  <Application>Microsoft Office PowerPoint</Application>
  <PresentationFormat>画面に合わせる (4:3)</PresentationFormat>
  <Paragraphs>736</Paragraphs>
  <Slides>63</Slides>
  <Notes>50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63</vt:i4>
      </vt:variant>
    </vt:vector>
  </HeadingPairs>
  <TitlesOfParts>
    <vt:vector size="73" baseType="lpstr">
      <vt:lpstr>MigMix 1P</vt:lpstr>
      <vt:lpstr>ＭＳ Ｐゴシック</vt:lpstr>
      <vt:lpstr>ＭＳ ゴシック</vt:lpstr>
      <vt:lpstr>メイリオ</vt:lpstr>
      <vt:lpstr>Arial</vt:lpstr>
      <vt:lpstr>Calibri</vt:lpstr>
      <vt:lpstr>Impact</vt:lpstr>
      <vt:lpstr>Segoe UI</vt:lpstr>
      <vt:lpstr>Wingdings</vt:lpstr>
      <vt:lpstr>Office ​​テーマ</vt:lpstr>
      <vt:lpstr>Terraform</vt:lpstr>
      <vt:lpstr>自己紹介</vt:lpstr>
      <vt:lpstr>今日の流れ</vt:lpstr>
      <vt:lpstr>今日の流れ</vt:lpstr>
      <vt:lpstr>コードによるインフラ構築</vt:lpstr>
      <vt:lpstr>代表的なツール</vt:lpstr>
      <vt:lpstr>各ツールの対応範囲</vt:lpstr>
      <vt:lpstr>Terraformの対応範囲</vt:lpstr>
      <vt:lpstr>今日の流れ</vt:lpstr>
      <vt:lpstr>Terraformとは</vt:lpstr>
      <vt:lpstr>Terraformとは</vt:lpstr>
      <vt:lpstr>Terraformの中身</vt:lpstr>
      <vt:lpstr>Terraformの中身</vt:lpstr>
      <vt:lpstr>Terraformの使用方法</vt:lpstr>
      <vt:lpstr>今日の流れ</vt:lpstr>
      <vt:lpstr>メリットとデメリット</vt:lpstr>
      <vt:lpstr>メリット</vt:lpstr>
      <vt:lpstr>メリット</vt:lpstr>
      <vt:lpstr>メリット</vt:lpstr>
      <vt:lpstr>メリット</vt:lpstr>
      <vt:lpstr>メリット</vt:lpstr>
      <vt:lpstr>メリット</vt:lpstr>
      <vt:lpstr>メリット</vt:lpstr>
      <vt:lpstr>メリットとデメリット</vt:lpstr>
      <vt:lpstr>デメリット</vt:lpstr>
      <vt:lpstr>デメリット</vt:lpstr>
      <vt:lpstr>デメリット</vt:lpstr>
      <vt:lpstr>Immutable Infrastructure</vt:lpstr>
      <vt:lpstr>今日の流れ</vt:lpstr>
      <vt:lpstr>今回構築するインフラの全体像</vt:lpstr>
      <vt:lpstr>AWS provider</vt:lpstr>
      <vt:lpstr>variables</vt:lpstr>
      <vt:lpstr>terraform.tfvarsファイル</vt:lpstr>
      <vt:lpstr>次はこれ</vt:lpstr>
      <vt:lpstr>VPCで他の人と環境を分ける</vt:lpstr>
      <vt:lpstr>実行してみる</vt:lpstr>
      <vt:lpstr>実行してみる</vt:lpstr>
      <vt:lpstr>次はこれ</vt:lpstr>
      <vt:lpstr>Subnetを作る</vt:lpstr>
      <vt:lpstr>次はこれ</vt:lpstr>
      <vt:lpstr>Internet gatewayを作る</vt:lpstr>
      <vt:lpstr>次はこれ</vt:lpstr>
      <vt:lpstr>GatewayへのRouteを作る</vt:lpstr>
      <vt:lpstr>次はこれ</vt:lpstr>
      <vt:lpstr>RouteTableをSubnetに紐づける</vt:lpstr>
      <vt:lpstr>次はこれ</vt:lpstr>
      <vt:lpstr>SecurityGroupを作る</vt:lpstr>
      <vt:lpstr>SecurityGroupを作る</vt:lpstr>
      <vt:lpstr>次はこれ</vt:lpstr>
      <vt:lpstr>Instance(サーバ)を作る</vt:lpstr>
      <vt:lpstr>次はこれ</vt:lpstr>
      <vt:lpstr>固定IPを振る</vt:lpstr>
      <vt:lpstr>デモ</vt:lpstr>
      <vt:lpstr>次はこれ</vt:lpstr>
      <vt:lpstr>Webサーバのインストール</vt:lpstr>
      <vt:lpstr>Webサーバのインストール</vt:lpstr>
      <vt:lpstr>Webサーバのインストール</vt:lpstr>
      <vt:lpstr>Resourceの再構築</vt:lpstr>
      <vt:lpstr>次はこれ</vt:lpstr>
      <vt:lpstr>監視設定の作成</vt:lpstr>
      <vt:lpstr>監視設定の作成</vt:lpstr>
      <vt:lpstr>今日の流れ</vt:lpstr>
      <vt:lpstr>終わりに</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Tomato</dc:creator>
  <cp:lastModifiedBy>Sheile .</cp:lastModifiedBy>
  <cp:revision>654</cp:revision>
  <dcterms:created xsi:type="dcterms:W3CDTF">2013-09-23T07:13:46Z</dcterms:created>
  <dcterms:modified xsi:type="dcterms:W3CDTF">2016-03-11T09:50:10Z</dcterms:modified>
</cp:coreProperties>
</file>